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72" r:id="rId2"/>
  </p:sldMasterIdLst>
  <p:notesMasterIdLst>
    <p:notesMasterId r:id="rId78"/>
  </p:notesMasterIdLst>
  <p:sldIdLst>
    <p:sldId id="256" r:id="rId3"/>
    <p:sldId id="800" r:id="rId4"/>
    <p:sldId id="257" r:id="rId5"/>
    <p:sldId id="259" r:id="rId6"/>
    <p:sldId id="368" r:id="rId7"/>
    <p:sldId id="720" r:id="rId8"/>
    <p:sldId id="715" r:id="rId9"/>
    <p:sldId id="716" r:id="rId10"/>
    <p:sldId id="717" r:id="rId11"/>
    <p:sldId id="719" r:id="rId12"/>
    <p:sldId id="733" r:id="rId13"/>
    <p:sldId id="735" r:id="rId14"/>
    <p:sldId id="739" r:id="rId15"/>
    <p:sldId id="812" r:id="rId16"/>
    <p:sldId id="743" r:id="rId17"/>
    <p:sldId id="745" r:id="rId18"/>
    <p:sldId id="744" r:id="rId19"/>
    <p:sldId id="776" r:id="rId20"/>
    <p:sldId id="811" r:id="rId21"/>
    <p:sldId id="813" r:id="rId22"/>
    <p:sldId id="817" r:id="rId23"/>
    <p:sldId id="814" r:id="rId24"/>
    <p:sldId id="645" r:id="rId25"/>
    <p:sldId id="870" r:id="rId26"/>
    <p:sldId id="816" r:id="rId27"/>
    <p:sldId id="869" r:id="rId28"/>
    <p:sldId id="815" r:id="rId29"/>
    <p:sldId id="818" r:id="rId30"/>
    <p:sldId id="819" r:id="rId31"/>
    <p:sldId id="820" r:id="rId32"/>
    <p:sldId id="821" r:id="rId33"/>
    <p:sldId id="822" r:id="rId34"/>
    <p:sldId id="823" r:id="rId35"/>
    <p:sldId id="824" r:id="rId36"/>
    <p:sldId id="825" r:id="rId37"/>
    <p:sldId id="826" r:id="rId38"/>
    <p:sldId id="827" r:id="rId39"/>
    <p:sldId id="828" r:id="rId40"/>
    <p:sldId id="829" r:id="rId41"/>
    <p:sldId id="830" r:id="rId42"/>
    <p:sldId id="831" r:id="rId43"/>
    <p:sldId id="832" r:id="rId44"/>
    <p:sldId id="833" r:id="rId45"/>
    <p:sldId id="834" r:id="rId46"/>
    <p:sldId id="865" r:id="rId47"/>
    <p:sldId id="863" r:id="rId48"/>
    <p:sldId id="864" r:id="rId49"/>
    <p:sldId id="841" r:id="rId50"/>
    <p:sldId id="866" r:id="rId51"/>
    <p:sldId id="842" r:id="rId52"/>
    <p:sldId id="843" r:id="rId53"/>
    <p:sldId id="844" r:id="rId54"/>
    <p:sldId id="845" r:id="rId55"/>
    <p:sldId id="846" r:id="rId56"/>
    <p:sldId id="867" r:id="rId57"/>
    <p:sldId id="868" r:id="rId58"/>
    <p:sldId id="847" r:id="rId59"/>
    <p:sldId id="848" r:id="rId60"/>
    <p:sldId id="849" r:id="rId61"/>
    <p:sldId id="850" r:id="rId62"/>
    <p:sldId id="851" r:id="rId63"/>
    <p:sldId id="852" r:id="rId64"/>
    <p:sldId id="853" r:id="rId65"/>
    <p:sldId id="854" r:id="rId66"/>
    <p:sldId id="855" r:id="rId67"/>
    <p:sldId id="856" r:id="rId68"/>
    <p:sldId id="857" r:id="rId69"/>
    <p:sldId id="858" r:id="rId70"/>
    <p:sldId id="859" r:id="rId71"/>
    <p:sldId id="860" r:id="rId72"/>
    <p:sldId id="861" r:id="rId73"/>
    <p:sldId id="862" r:id="rId74"/>
    <p:sldId id="269" r:id="rId75"/>
    <p:sldId id="270" r:id="rId76"/>
    <p:sldId id="272" r:id="rId77"/>
  </p:sldIdLst>
  <p:sldSz cx="12192000" cy="6858000"/>
  <p:notesSz cx="6888163" cy="100203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9" autoAdjust="0"/>
    <p:restoredTop sz="96340" autoAdjust="0"/>
  </p:normalViewPr>
  <p:slideViewPr>
    <p:cSldViewPr snapToGrid="0">
      <p:cViewPr varScale="1">
        <p:scale>
          <a:sx n="70" d="100"/>
          <a:sy n="70" d="100"/>
        </p:scale>
        <p:origin x="60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1566E-EA78-463E-8C8E-7A5BEFDCE33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6A1DB-4529-4681-8F0B-B2237A0FB6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930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1794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158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8224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1375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9326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540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6528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1584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81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8691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906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170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1609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081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060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84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3623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6840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3147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704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12140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2957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7272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472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585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5696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538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2021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770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5954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584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38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65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845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75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6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90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5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53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33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8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175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71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56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4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16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29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75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15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83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78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17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1065-9BCC-4DF1-BFFB-75595F8700F4}" type="datetimeFigureOut">
              <a:rPr lang="pt-BR" smtClean="0"/>
              <a:pPr/>
              <a:t>11/05/2026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66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1065-9BCC-4DF1-BFFB-75595F8700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8141-5781-4FD4-9552-C5D35CA500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6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ce.pr.gov.br/fiscalizado/plano-de-fiscalizacao-paf.ht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://servicos.tce.pr.gov.br/fiscalizacao/relatorios/2026/COP-LO2025-REL-Geral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_ato2019-2022/2021/lei/L14133.ht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301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77856" y="686395"/>
            <a:ext cx="11401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GOVERNANÇA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DC578CD-EDC2-5A12-3BD9-93431F27079D}"/>
              </a:ext>
            </a:extLst>
          </p:cNvPr>
          <p:cNvSpPr txBox="1"/>
          <p:nvPr/>
        </p:nvSpPr>
        <p:spPr>
          <a:xfrm>
            <a:off x="186555" y="6488668"/>
            <a:ext cx="6092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Fonte: https://www.youtube.com/embed/f9JbY0BoJ3M?rel=0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7E04CED1-5663-15F7-E7CC-820FC4DCC635}"/>
              </a:ext>
            </a:extLst>
          </p:cNvPr>
          <p:cNvSpPr txBox="1"/>
          <p:nvPr/>
        </p:nvSpPr>
        <p:spPr>
          <a:xfrm>
            <a:off x="577856" y="2034621"/>
            <a:ext cx="609219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Governança: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Significa Direção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Corresponde à capacidade do Gestor em planejar e formular políticas públicas, bem como efetivá-las.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Verbos: Avaliar, dirigir e monitorar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DA8FC88-8756-7A75-97C1-AC02ACD8C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829" y="2239366"/>
            <a:ext cx="4678863" cy="31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36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034BF6C3-8202-0AE8-6D6E-18E941DB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Evolução da governança no Brasil</a:t>
            </a:r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xmlns="" id="{9F661838-0010-9954-26C5-7630FC95C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Plano Diretor (1995) </a:t>
            </a:r>
          </a:p>
          <a:p>
            <a:r>
              <a:rPr lang="pt-BR" dirty="0"/>
              <a:t>EC 19/1998</a:t>
            </a:r>
          </a:p>
          <a:p>
            <a:r>
              <a:rPr lang="pt-BR" dirty="0"/>
              <a:t>IN Conjunta CGU/MPOG n. 1/2016 </a:t>
            </a:r>
          </a:p>
          <a:p>
            <a:r>
              <a:rPr lang="pt-BR" dirty="0"/>
              <a:t>Decreto 9.203/2017</a:t>
            </a:r>
          </a:p>
          <a:p>
            <a:r>
              <a:rPr lang="pt-BR" dirty="0"/>
              <a:t>Acórdão TCE n. 2.622/2015 - P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684ACBD0-82D5-D3C7-8CF4-7586D0EBA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033" y="4909632"/>
            <a:ext cx="9110749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52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034BF6C3-8202-0AE8-6D6E-18E941DB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 que é governança?</a:t>
            </a:r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xmlns="" id="{9F661838-0010-9954-26C5-7630FC95C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/>
              <a:t>É a aplicação de práticas de liderança, de estratégia e de controle, que permitem aos mandatários de uma organização pública e às partes nela interessadas avaliar sua situação e demandas, direcionar a sua atuação e monitorar o seu funcionamento, de modo a aumentar as chances de entrega de bons resultados aos cidadãos, em termos de serviços e de políticas públicas.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Autor: Professor Paulo Alves</a:t>
            </a:r>
          </a:p>
        </p:txBody>
      </p:sp>
    </p:spTree>
    <p:extLst>
      <p:ext uri="{BB962C8B-B14F-4D97-AF65-F5344CB8AC3E}">
        <p14:creationId xmlns:p14="http://schemas.microsoft.com/office/powerpoint/2010/main" val="975948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1263" y="809263"/>
            <a:ext cx="10515600" cy="1268919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t-BR" sz="4400" dirty="0"/>
              <a:t>LEI 14.133/2021 NOVA LEI DE LICITAÇÕES E CONTRATOS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2331" y="2194560"/>
            <a:ext cx="11180801" cy="409369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b="1" dirty="0"/>
              <a:t>Art. 11. </a:t>
            </a:r>
            <a:r>
              <a:rPr lang="pt-BR" dirty="0"/>
              <a:t>O processo licitatório tem por objetivos: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dirty="0"/>
              <a:t>Parágrafo único. </a:t>
            </a:r>
            <a:r>
              <a:rPr lang="pt-BR" b="1" dirty="0"/>
              <a:t>A alta administração do órgão ou entidade é responsável pela </a:t>
            </a:r>
            <a:r>
              <a:rPr lang="pt-BR" b="1" u="sng" dirty="0" smtClean="0"/>
              <a:t>GOVERNANÇA DAS CONTRATAÇÕES</a:t>
            </a:r>
            <a:r>
              <a:rPr lang="pt-BR" dirty="0" smtClean="0"/>
              <a:t> e </a:t>
            </a:r>
            <a:r>
              <a:rPr lang="pt-BR" b="1" dirty="0">
                <a:solidFill>
                  <a:srgbClr val="FF0000"/>
                </a:solidFill>
              </a:rPr>
              <a:t>deve implementar processos e estruturas, inclusive de gestão de riscos e controles internos, para </a:t>
            </a:r>
            <a:r>
              <a:rPr lang="pt-BR" b="1" dirty="0" smtClean="0">
                <a:solidFill>
                  <a:srgbClr val="FF0000"/>
                </a:solidFill>
              </a:rPr>
              <a:t>AVALIAR, DIRECIONAR E MONITORAR </a:t>
            </a:r>
            <a:r>
              <a:rPr lang="pt-BR" b="1" dirty="0">
                <a:solidFill>
                  <a:srgbClr val="FF0000"/>
                </a:solidFill>
              </a:rPr>
              <a:t>os processos licitatórios e os respectivos contratos</a:t>
            </a:r>
            <a:r>
              <a:rPr lang="pt-BR" dirty="0"/>
              <a:t>, com o </a:t>
            </a:r>
            <a:r>
              <a:rPr lang="pt-BR" b="1" dirty="0">
                <a:solidFill>
                  <a:srgbClr val="0070C0"/>
                </a:solidFill>
              </a:rPr>
              <a:t>intuito de alcançar os objetivos estabelecidos no caput deste artigo, promover um ambiente íntegro e confiável, assegurar o alinhamento das contratações ao planejamento estratégico e às leis orçamentárias e promover eficiência, efetividade e eficácia em suas contratações.</a:t>
            </a:r>
            <a:endParaRPr lang="pt-BR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64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07736" y="799738"/>
            <a:ext cx="7498783" cy="136477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>GOVERNANÇA NA CONSTITUIÇÃO?</a:t>
            </a:r>
            <a:br>
              <a:rPr lang="pt-BR" sz="3200" b="1" dirty="0" smtClean="0"/>
            </a:br>
            <a:r>
              <a:rPr lang="pt-BR" sz="3200" b="1" dirty="0" smtClean="0"/>
              <a:t>EMENDA </a:t>
            </a:r>
            <a:r>
              <a:rPr lang="pt-BR" sz="3200" b="1" dirty="0"/>
              <a:t>CONSTITUCIONAL Nº 109, DE 2021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307736" y="2372981"/>
            <a:ext cx="7724633" cy="243103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000" dirty="0"/>
              <a:t>Art. 37, § 16.  Os órgãos e entidades da administração pública, individual ou conjuntamente, </a:t>
            </a:r>
            <a:r>
              <a:rPr lang="pt-BR" sz="3000" b="1" u="sng" dirty="0"/>
              <a:t>devem realizar avaliação das políticas públicas</a:t>
            </a:r>
            <a:r>
              <a:rPr lang="pt-BR" sz="3000" dirty="0"/>
              <a:t>, inclusive com divulgação do objeto a ser avaliado e dos resultados alcançados, na forma da lei." </a:t>
            </a:r>
          </a:p>
          <a:p>
            <a:pPr algn="just"/>
            <a:endParaRPr lang="pt-BR" sz="3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391" y="1241947"/>
            <a:ext cx="3947427" cy="324816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07736" y="5012478"/>
            <a:ext cx="11480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dirty="0"/>
              <a:t>Art. 165, § 16. As leis de que trata este artigo devem observar, no que couber, </a:t>
            </a:r>
            <a:r>
              <a:rPr lang="pt-BR" sz="3000" b="1" u="sng" dirty="0"/>
              <a:t>os resultados do MONITORAMENTO e da AVALIAÇÃO das políticas públicas</a:t>
            </a:r>
            <a:r>
              <a:rPr lang="pt-BR" sz="3000" dirty="0"/>
              <a:t> previstos no § 16 do art. 37 desta Constituição.</a:t>
            </a:r>
          </a:p>
        </p:txBody>
      </p:sp>
    </p:spTree>
    <p:extLst>
      <p:ext uri="{BB962C8B-B14F-4D97-AF65-F5344CB8AC3E}">
        <p14:creationId xmlns:p14="http://schemas.microsoft.com/office/powerpoint/2010/main" val="3415001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8767" y="260623"/>
            <a:ext cx="10515600" cy="1268919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t-BR" sz="4400" dirty="0"/>
              <a:t>Acórdão TCE/PR n. 894/2022 - Pleno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8816" y="1895303"/>
            <a:ext cx="11194367" cy="443899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3000" dirty="0"/>
              <a:t>Trata o presente expediente de Homologação de </a:t>
            </a:r>
            <a:r>
              <a:rPr lang="pt-BR" sz="3000" b="1" dirty="0"/>
              <a:t>Recomendações</a:t>
            </a:r>
            <a:r>
              <a:rPr lang="pt-BR" sz="3000" dirty="0"/>
              <a:t> (...) com o objetivo de </a:t>
            </a:r>
            <a:r>
              <a:rPr lang="pt-BR" sz="3000" b="1" dirty="0"/>
              <a:t>averiguar a situação da governança das contratações </a:t>
            </a:r>
            <a:r>
              <a:rPr lang="pt-BR" sz="3000" dirty="0"/>
              <a:t>com foco nos mecanismos de liderança, estratégia e controle, a fim de verificar a existência de diretrizes, processos e estruturas necessários para avaliar, direcionar e monitorar os processos licitatórios e os respectivos contratos, para que seja possível identificar os pontos mais vulneráveis e induzir melhorias nessa área. (...) </a:t>
            </a:r>
          </a:p>
        </p:txBody>
      </p:sp>
      <p:pic>
        <p:nvPicPr>
          <p:cNvPr id="4" name="Picture 8" descr="Tribunal de Contas do Estado do Paraná">
            <a:extLst>
              <a:ext uri="{FF2B5EF4-FFF2-40B4-BE49-F238E27FC236}">
                <a16:creationId xmlns:a16="http://schemas.microsoft.com/office/drawing/2014/main" xmlns="" id="{13FC3062-B988-A392-386B-A0EF0A9B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983" y="5833285"/>
            <a:ext cx="27432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958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8767" y="260623"/>
            <a:ext cx="10515600" cy="1268919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t-BR" sz="4400" dirty="0"/>
              <a:t>Acórdão TCE/PR n. 894/2022 - Pleno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8816" y="1313411"/>
            <a:ext cx="11194367" cy="554458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600" dirty="0"/>
              <a:t>Com base nas evidências colhidas no curso da fiscalização, verificou-se que a alta administração dos órgãos fiscalizados não implementou a governança das contratações, devido à constatação dos seguintes achados: </a:t>
            </a:r>
          </a:p>
          <a:p>
            <a:pPr marL="571500" indent="-571500" algn="just">
              <a:lnSpc>
                <a:spcPct val="120000"/>
              </a:lnSpc>
              <a:spcBef>
                <a:spcPts val="0"/>
              </a:spcBef>
              <a:buAutoNum type="romanLcParenBoth"/>
            </a:pPr>
            <a:r>
              <a:rPr lang="pt-BR" sz="2600" dirty="0"/>
              <a:t>ausência de avaliação formal da </a:t>
            </a:r>
            <a:r>
              <a:rPr lang="pt-BR" sz="2600" b="1" dirty="0"/>
              <a:t>estrutura de recursos humanos </a:t>
            </a:r>
            <a:r>
              <a:rPr lang="pt-BR" sz="2600" dirty="0"/>
              <a:t>da área de contratações;</a:t>
            </a:r>
          </a:p>
          <a:p>
            <a:pPr marL="571500" indent="-571500" algn="just">
              <a:lnSpc>
                <a:spcPct val="120000"/>
              </a:lnSpc>
              <a:spcBef>
                <a:spcPts val="0"/>
              </a:spcBef>
              <a:buAutoNum type="romanLcParenBoth"/>
            </a:pPr>
            <a:r>
              <a:rPr lang="pt-BR" sz="2600" dirty="0"/>
              <a:t>ausência de política de </a:t>
            </a:r>
            <a:r>
              <a:rPr lang="pt-BR" sz="2600" b="1" dirty="0"/>
              <a:t>capacitação anual</a:t>
            </a:r>
            <a:r>
              <a:rPr lang="pt-BR" sz="2600" dirty="0"/>
              <a:t> dos servidores que integram a área de contratações;</a:t>
            </a:r>
          </a:p>
          <a:p>
            <a:pPr marL="571500" indent="-57150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romanLcParenBoth"/>
            </a:pPr>
            <a:r>
              <a:rPr lang="pt-BR" sz="2600" dirty="0"/>
              <a:t>ausência de </a:t>
            </a:r>
            <a:r>
              <a:rPr lang="pt-BR" sz="2600" b="1" dirty="0"/>
              <a:t>objetivos para o desempenho da gestão das contratações </a:t>
            </a:r>
            <a:r>
              <a:rPr lang="pt-BR" sz="2600" dirty="0"/>
              <a:t>e de </a:t>
            </a:r>
            <a:r>
              <a:rPr lang="pt-BR" sz="2600" b="1" dirty="0"/>
              <a:t>mecanismos de controle de tais objetivos</a:t>
            </a:r>
            <a:r>
              <a:rPr lang="pt-BR" sz="2600" dirty="0"/>
              <a:t>; </a:t>
            </a:r>
          </a:p>
          <a:p>
            <a:pPr marL="571500" indent="-571500" algn="just">
              <a:lnSpc>
                <a:spcPct val="120000"/>
              </a:lnSpc>
              <a:spcBef>
                <a:spcPts val="0"/>
              </a:spcBef>
              <a:buAutoNum type="romanLcParenBoth"/>
            </a:pPr>
            <a:endParaRPr lang="pt-BR" sz="2600" dirty="0"/>
          </a:p>
        </p:txBody>
      </p:sp>
      <p:pic>
        <p:nvPicPr>
          <p:cNvPr id="4" name="Picture 8" descr="Tribunal de Contas do Estado do Paraná">
            <a:extLst>
              <a:ext uri="{FF2B5EF4-FFF2-40B4-BE49-F238E27FC236}">
                <a16:creationId xmlns:a16="http://schemas.microsoft.com/office/drawing/2014/main" xmlns="" id="{13FC3062-B988-A392-386B-A0EF0A9B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299" y="5650706"/>
            <a:ext cx="27432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7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8767" y="260623"/>
            <a:ext cx="10515600" cy="1268919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t-BR" sz="4400" dirty="0"/>
              <a:t>Acórdão TCE/PR n. 894/2022 - Pleno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679171"/>
            <a:ext cx="12192000" cy="554458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3000" dirty="0"/>
              <a:t>(</a:t>
            </a:r>
            <a:r>
              <a:rPr lang="pt-BR" sz="3000" dirty="0" err="1"/>
              <a:t>iv</a:t>
            </a:r>
            <a:r>
              <a:rPr lang="pt-BR" sz="3000" dirty="0"/>
              <a:t>) deficiências na </a:t>
            </a:r>
            <a:r>
              <a:rPr lang="pt-BR" sz="3000" b="1" dirty="0"/>
              <a:t>liderança organizacional </a:t>
            </a:r>
            <a:r>
              <a:rPr lang="pt-BR" sz="3000" dirty="0"/>
              <a:t>em aprovar plano de trabalho contemplando avaliação de controles internos na área de contratações e avaliar os seus resultados;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3000" dirty="0"/>
              <a:t>(v) ausência de </a:t>
            </a:r>
            <a:r>
              <a:rPr lang="pt-BR" sz="3000" b="1" dirty="0"/>
              <a:t>Plano de Contratações Anual</a:t>
            </a:r>
            <a:r>
              <a:rPr lang="pt-BR" sz="3000" dirty="0"/>
              <a:t>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3000" dirty="0"/>
              <a:t>(vi) ausência de </a:t>
            </a:r>
            <a:r>
              <a:rPr lang="pt-BR" sz="3000" b="1" dirty="0"/>
              <a:t>gestão de riscos </a:t>
            </a:r>
            <a:r>
              <a:rPr lang="pt-BR" sz="3000" dirty="0"/>
              <a:t>nas contratações;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3000" dirty="0"/>
              <a:t>(</a:t>
            </a:r>
            <a:r>
              <a:rPr lang="pt-BR" sz="3000" dirty="0" err="1"/>
              <a:t>vii</a:t>
            </a:r>
            <a:r>
              <a:rPr lang="pt-BR" sz="3000" dirty="0"/>
              <a:t>) deficiência na </a:t>
            </a:r>
            <a:r>
              <a:rPr lang="pt-BR" sz="3000" b="1" dirty="0"/>
              <a:t>transparência dos processos </a:t>
            </a:r>
            <a:r>
              <a:rPr lang="pt-BR" sz="3000" dirty="0"/>
              <a:t>de contratações públicas.</a:t>
            </a:r>
          </a:p>
        </p:txBody>
      </p:sp>
      <p:pic>
        <p:nvPicPr>
          <p:cNvPr id="4" name="Picture 8" descr="Tribunal de Contas do Estado do Paraná">
            <a:extLst>
              <a:ext uri="{FF2B5EF4-FFF2-40B4-BE49-F238E27FC236}">
                <a16:creationId xmlns:a16="http://schemas.microsoft.com/office/drawing/2014/main" xmlns="" id="{13FC3062-B988-A392-386B-A0EF0A9B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526" y="5637058"/>
            <a:ext cx="27432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870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E7F4842-ECF8-9FA5-32D0-9E9F6E59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6B84E9-F545-7379-37B9-1E0A09E86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3" y="696569"/>
            <a:ext cx="9082947" cy="111816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TCE-PR orienta </a:t>
            </a:r>
            <a:r>
              <a:rPr lang="pt-BR" sz="3200" b="1" dirty="0" err="1"/>
              <a:t>Unioeste</a:t>
            </a:r>
            <a:r>
              <a:rPr lang="pt-BR" sz="3200" b="1" dirty="0"/>
              <a:t> a aprimorar seus procedimentos de compras e contratações</a:t>
            </a:r>
            <a:endParaRPr lang="pt-BR" sz="3000" b="1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FA94F87A-BBB0-57CF-5B75-89B8C78D1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3" y="1895292"/>
            <a:ext cx="10987948" cy="445561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/>
              <a:t>O Tribunal de Contas do Estado emitiu 17 recomendações à Universidade Estadual do Oeste do Paraná (</a:t>
            </a:r>
            <a:r>
              <a:rPr lang="pt-BR" sz="2400" dirty="0" err="1"/>
              <a:t>Unioeste</a:t>
            </a:r>
            <a:r>
              <a:rPr lang="pt-BR" sz="2400" dirty="0"/>
              <a:t>) para orientar essa instituição de ensino superior pública a aperfeiçoar a governança e a conformidade dos requisitos legais relativos ao planejamento, à definição e à precificação dos objetos de suas compras e contratações de produtos e serviços.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/>
              <a:t>A equipe de trabalho </a:t>
            </a:r>
            <a:r>
              <a:rPr lang="pt-BR" sz="2400" b="1" dirty="0"/>
              <a:t>analisou a política de governança</a:t>
            </a:r>
            <a:r>
              <a:rPr lang="pt-BR" sz="2400" dirty="0"/>
              <a:t> das contratações da </a:t>
            </a:r>
            <a:r>
              <a:rPr lang="pt-BR" sz="2400" dirty="0" err="1"/>
              <a:t>Unioeste</a:t>
            </a:r>
            <a:r>
              <a:rPr lang="pt-BR" sz="2400" dirty="0"/>
              <a:t>, sob o aspecto da </a:t>
            </a:r>
            <a:r>
              <a:rPr lang="pt-BR" sz="2400" b="1" dirty="0"/>
              <a:t>gestão por competência, planejamento e racionalização de gastos e processos; as normativas adotadas pela entidade, a fim de garantir a individualização de atribuições e responsabilidades; e o cumprimento de normativas relativas a planejamento, definição de objeto e sua precificação</a:t>
            </a:r>
            <a:r>
              <a:rPr lang="pt-BR" sz="2400" dirty="0"/>
              <a:t>.</a:t>
            </a:r>
          </a:p>
        </p:txBody>
      </p:sp>
      <p:pic>
        <p:nvPicPr>
          <p:cNvPr id="1032" name="Picture 8" descr="Tribunal de Contas do Estado do Paraná">
            <a:extLst>
              <a:ext uri="{FF2B5EF4-FFF2-40B4-BE49-F238E27FC236}">
                <a16:creationId xmlns:a16="http://schemas.microsoft.com/office/drawing/2014/main" xmlns="" id="{13FC3062-B988-A392-386B-A0EF0A9B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96569"/>
            <a:ext cx="27432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ACC6DB2-580F-F1CE-4956-7355A3267007}"/>
              </a:ext>
            </a:extLst>
          </p:cNvPr>
          <p:cNvSpPr txBox="1"/>
          <p:nvPr/>
        </p:nvSpPr>
        <p:spPr>
          <a:xfrm>
            <a:off x="555976" y="5959239"/>
            <a:ext cx="8632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prstClr val="black"/>
                </a:solidFill>
              </a:rPr>
              <a:t>https://www1.tce.pr.gov.br/noticias/tce-pr-orienta-unioeste-a-aprimorar-seus-procedimentos-de-compras-e-contratacoes/12303/N</a:t>
            </a:r>
          </a:p>
        </p:txBody>
      </p:sp>
      <p:pic>
        <p:nvPicPr>
          <p:cNvPr id="1026" name="Picture 2" descr="A licitação é a regra geral para a contratação d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10" y="5297001"/>
            <a:ext cx="2502090" cy="156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372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E7F4842-ECF8-9FA5-32D0-9E9F6E59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6B84E9-F545-7379-37B9-1E0A09E86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3" y="696569"/>
            <a:ext cx="9082947" cy="111816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Onze órgãos estaduais do Paraná recebem recomendações para aprimorar governança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FA94F87A-BBB0-57CF-5B75-89B8C78D1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3" y="1895292"/>
            <a:ext cx="10987948" cy="44556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/>
              <a:t>O Tribunal de Contas do Estado homologou recomendações à Administração dos Portos de Paranaguá e Antonina </a:t>
            </a:r>
            <a:r>
              <a:rPr lang="pt-BR" sz="2400" b="1" dirty="0"/>
              <a:t>(Appa)</a:t>
            </a:r>
            <a:r>
              <a:rPr lang="pt-BR" sz="2400" dirty="0"/>
              <a:t>, à Agência de Assuntos Metropolitanos do Paraná </a:t>
            </a:r>
            <a:r>
              <a:rPr lang="pt-BR" sz="2400" b="1" dirty="0"/>
              <a:t>(</a:t>
            </a:r>
            <a:r>
              <a:rPr lang="pt-BR" sz="2400" b="1" dirty="0" err="1"/>
              <a:t>Amep</a:t>
            </a:r>
            <a:r>
              <a:rPr lang="pt-BR" sz="2400" b="1" dirty="0"/>
              <a:t>)</a:t>
            </a:r>
            <a:r>
              <a:rPr lang="pt-BR" sz="2400" dirty="0"/>
              <a:t>, à </a:t>
            </a:r>
            <a:r>
              <a:rPr lang="pt-BR" sz="2400" b="1" dirty="0"/>
              <a:t>Agência de Fomento do Paraná S.A</a:t>
            </a:r>
            <a:r>
              <a:rPr lang="pt-BR" sz="2400" dirty="0"/>
              <a:t>., à Agência Reguladora de Serviços Públicos Delegados do Paraná </a:t>
            </a:r>
            <a:r>
              <a:rPr lang="pt-BR" sz="2400" b="1" dirty="0"/>
              <a:t>(</a:t>
            </a:r>
            <a:r>
              <a:rPr lang="pt-BR" sz="2400" b="1" dirty="0" err="1"/>
              <a:t>Agepar</a:t>
            </a:r>
            <a:r>
              <a:rPr lang="pt-BR" sz="2400" b="1" dirty="0"/>
              <a:t>)</a:t>
            </a:r>
            <a:r>
              <a:rPr lang="pt-BR" sz="2400" dirty="0"/>
              <a:t>, à Companhia de Habitação do Paraná </a:t>
            </a:r>
            <a:r>
              <a:rPr lang="pt-BR" sz="2400" b="1" dirty="0"/>
              <a:t>(</a:t>
            </a:r>
            <a:r>
              <a:rPr lang="pt-BR" sz="2400" b="1" dirty="0" err="1"/>
              <a:t>Cohapar</a:t>
            </a:r>
            <a:r>
              <a:rPr lang="pt-BR" sz="2400" b="1" dirty="0"/>
              <a:t>)</a:t>
            </a:r>
            <a:r>
              <a:rPr lang="pt-BR" sz="2400" dirty="0"/>
              <a:t>, ao Departamento de Estradas de Rodagem do Estado do Paraná </a:t>
            </a:r>
            <a:r>
              <a:rPr lang="pt-BR" sz="2400" b="1" dirty="0"/>
              <a:t>(DER-PR)</a:t>
            </a:r>
            <a:r>
              <a:rPr lang="pt-BR" sz="2400" dirty="0"/>
              <a:t>, à Estrada de Ferro Paraná Oeste S.A. </a:t>
            </a:r>
            <a:r>
              <a:rPr lang="pt-BR" sz="2400" b="1" dirty="0"/>
              <a:t>(</a:t>
            </a:r>
            <a:r>
              <a:rPr lang="pt-BR" sz="2400" b="1" dirty="0" err="1"/>
              <a:t>Ferroeste</a:t>
            </a:r>
            <a:r>
              <a:rPr lang="pt-BR" sz="2400" b="1" dirty="0"/>
              <a:t>)</a:t>
            </a:r>
            <a:r>
              <a:rPr lang="pt-BR" sz="2400" dirty="0"/>
              <a:t>, à Secretaria de Estado das Cidades </a:t>
            </a:r>
            <a:r>
              <a:rPr lang="pt-BR" sz="2400" b="1" dirty="0"/>
              <a:t>(</a:t>
            </a:r>
            <a:r>
              <a:rPr lang="pt-BR" sz="2400" b="1" dirty="0" err="1"/>
              <a:t>Secid</a:t>
            </a:r>
            <a:r>
              <a:rPr lang="pt-BR" sz="2400" b="1" dirty="0"/>
              <a:t>-PR)</a:t>
            </a:r>
            <a:r>
              <a:rPr lang="pt-BR" sz="2400" dirty="0"/>
              <a:t>, à Secretaria de Estado de Infraestrutura e Logística </a:t>
            </a:r>
            <a:r>
              <a:rPr lang="pt-BR" sz="2400" b="1" dirty="0"/>
              <a:t>(</a:t>
            </a:r>
            <a:r>
              <a:rPr lang="pt-BR" sz="2400" b="1" dirty="0" err="1"/>
              <a:t>Seil</a:t>
            </a:r>
            <a:r>
              <a:rPr lang="pt-BR" sz="2400" b="1" dirty="0"/>
              <a:t>-PR)</a:t>
            </a:r>
            <a:r>
              <a:rPr lang="pt-BR" sz="2400" dirty="0"/>
              <a:t>, ao </a:t>
            </a:r>
            <a:r>
              <a:rPr lang="pt-BR" sz="2400" b="1" dirty="0"/>
              <a:t>Serviço Social Autônomo </a:t>
            </a:r>
            <a:r>
              <a:rPr lang="pt-BR" sz="2400" b="1" dirty="0" err="1"/>
              <a:t>Invest</a:t>
            </a:r>
            <a:r>
              <a:rPr lang="pt-BR" sz="2400" b="1" dirty="0"/>
              <a:t> Paraná</a:t>
            </a:r>
            <a:r>
              <a:rPr lang="pt-BR" sz="2400" dirty="0"/>
              <a:t> e ao </a:t>
            </a:r>
            <a:r>
              <a:rPr lang="pt-BR" sz="2400" b="1" dirty="0"/>
              <a:t>Serviço Social Autônomo </a:t>
            </a:r>
            <a:r>
              <a:rPr lang="pt-BR" sz="2400" b="1" dirty="0" err="1"/>
              <a:t>Paranacidade</a:t>
            </a:r>
            <a:r>
              <a:rPr lang="pt-BR" sz="2400" b="1" dirty="0"/>
              <a:t>.</a:t>
            </a:r>
          </a:p>
          <a:p>
            <a:pPr marL="0" indent="0" algn="just">
              <a:buNone/>
            </a:pPr>
            <a:r>
              <a:rPr lang="pt-BR" sz="2400" dirty="0"/>
              <a:t>Cada um desses 11 órgãos estaduais deve elaborar e apresentar, no prazo de 30 dias, um plano de ação no qual devem estar contempladas medidas voltadas ao fortalecimento dos mecanismos de liderança, estratégia e controle, com o objetivo de promover o aprimoramento da governança.</a:t>
            </a:r>
          </a:p>
        </p:txBody>
      </p:sp>
      <p:pic>
        <p:nvPicPr>
          <p:cNvPr id="1032" name="Picture 8" descr="Tribunal de Contas do Estado do Paraná">
            <a:extLst>
              <a:ext uri="{FF2B5EF4-FFF2-40B4-BE49-F238E27FC236}">
                <a16:creationId xmlns:a16="http://schemas.microsoft.com/office/drawing/2014/main" xmlns="" id="{13FC3062-B988-A392-386B-A0EF0A9B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96569"/>
            <a:ext cx="27432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ACC6DB2-580F-F1CE-4956-7355A3267007}"/>
              </a:ext>
            </a:extLst>
          </p:cNvPr>
          <p:cNvSpPr txBox="1"/>
          <p:nvPr/>
        </p:nvSpPr>
        <p:spPr>
          <a:xfrm>
            <a:off x="365853" y="6211669"/>
            <a:ext cx="9082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prstClr val="black"/>
                </a:solidFill>
              </a:rPr>
              <a:t>https://www.tce.pr.gov.br/noticias/onze-orgaos-estaduais-do-parana-recebem-recomendacoes-para-aprimorar-governanca.htm</a:t>
            </a:r>
          </a:p>
        </p:txBody>
      </p:sp>
      <p:pic>
        <p:nvPicPr>
          <p:cNvPr id="3" name="Picture 2" descr="Fiscalizar a correta aplicação do dinheiro público no Paraná é atribuição do Tribunal de Contas do Estado (TCE-PR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575" y="5699333"/>
            <a:ext cx="1833349" cy="11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274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7569" y="772732"/>
            <a:ext cx="11699631" cy="558234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  <a:defRPr/>
            </a:pPr>
            <a:r>
              <a:rPr lang="pt-BR" altLang="pt-BR" sz="3300" b="1" dirty="0">
                <a:solidFill>
                  <a:srgbClr val="141414"/>
                </a:solidFill>
                <a:latin typeface="Arial" pitchFamily="34" charset="0"/>
                <a:cs typeface="Arial" pitchFamily="34" charset="0"/>
              </a:rPr>
              <a:t>LUIZ HENRIQUE NÉIA GIAVINA-BIANCHI</a:t>
            </a:r>
          </a:p>
          <a:p>
            <a:pPr marL="0" indent="0" algn="ctr">
              <a:buFont typeface="Arial" charset="0"/>
              <a:buNone/>
              <a:defRPr/>
            </a:pPr>
            <a:endParaRPr lang="pt-BR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Procurador do Legislativo </a:t>
            </a:r>
            <a:r>
              <a:rPr lang="pt-BR" dirty="0">
                <a:latin typeface="Arial" pitchFamily="34" charset="0"/>
                <a:cs typeface="Arial" pitchFamily="34" charset="0"/>
              </a:rPr>
              <a:t>da Câmara Municipal de Jacarezinho desde 2010.</a:t>
            </a:r>
          </a:p>
          <a:p>
            <a:pPr algn="just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Graduado</a:t>
            </a:r>
            <a:r>
              <a:rPr lang="pt-BR" dirty="0">
                <a:latin typeface="Arial" pitchFamily="34" charset="0"/>
                <a:cs typeface="Arial" pitchFamily="34" charset="0"/>
              </a:rPr>
              <a:t> em Direito pela UENP;</a:t>
            </a:r>
          </a:p>
          <a:p>
            <a:pPr algn="just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Pós-Graduado</a:t>
            </a:r>
            <a:r>
              <a:rPr lang="pt-BR" dirty="0">
                <a:latin typeface="Arial" pitchFamily="34" charset="0"/>
                <a:cs typeface="Arial" pitchFamily="34" charset="0"/>
              </a:rPr>
              <a:t> em Direito Civil e Direito Processual Civil pela FAESO; </a:t>
            </a:r>
          </a:p>
          <a:p>
            <a:pPr algn="just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Pós-Graduado</a:t>
            </a:r>
            <a:r>
              <a:rPr lang="pt-BR" dirty="0">
                <a:latin typeface="Arial" pitchFamily="34" charset="0"/>
                <a:cs typeface="Arial" pitchFamily="34" charset="0"/>
              </a:rPr>
              <a:t> em Gestão Pública pela UEPG;</a:t>
            </a:r>
          </a:p>
          <a:p>
            <a:pPr algn="just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Pós-Graduado</a:t>
            </a:r>
            <a:r>
              <a:rPr lang="pt-BR" dirty="0">
                <a:latin typeface="Arial" pitchFamily="34" charset="0"/>
                <a:cs typeface="Arial" pitchFamily="34" charset="0"/>
              </a:rPr>
              <a:t> em Direito Administrativo pela UENP.</a:t>
            </a:r>
          </a:p>
          <a:p>
            <a:pPr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Pós-Graduado</a:t>
            </a:r>
            <a:r>
              <a:rPr lang="pt-BR" dirty="0">
                <a:latin typeface="Arial" pitchFamily="34" charset="0"/>
                <a:cs typeface="Arial" pitchFamily="34" charset="0"/>
              </a:rPr>
              <a:t> em MBA em Nova Lei de Licitações pela UNYPÓS;</a:t>
            </a:r>
          </a:p>
          <a:p>
            <a:pPr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Pós-Graduado</a:t>
            </a:r>
            <a:r>
              <a:rPr lang="pt-BR" dirty="0">
                <a:latin typeface="Arial" pitchFamily="34" charset="0"/>
                <a:cs typeface="Arial" pitchFamily="34" charset="0"/>
              </a:rPr>
              <a:t> em Direito Municipal pela ESA;</a:t>
            </a:r>
          </a:p>
          <a:p>
            <a:pPr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Pós-Graduado</a:t>
            </a:r>
            <a:r>
              <a:rPr lang="pt-BR" dirty="0">
                <a:latin typeface="Arial" pitchFamily="34" charset="0"/>
                <a:cs typeface="Arial" pitchFamily="34" charset="0"/>
              </a:rPr>
              <a:t> em Lei Geral de Proteção de Dados pela LEGALE;</a:t>
            </a:r>
          </a:p>
          <a:p>
            <a:pPr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Pós-Graduado</a:t>
            </a:r>
            <a:r>
              <a:rPr lang="pt-BR" dirty="0">
                <a:latin typeface="Arial" pitchFamily="34" charset="0"/>
                <a:cs typeface="Arial" pitchFamily="34" charset="0"/>
              </a:rPr>
              <a:t> em MBA em Nova Lei de Licitações pela PÓLIS CIVITAS/TCE-PR.</a:t>
            </a:r>
          </a:p>
          <a:p>
            <a:pPr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Pós-Graduado</a:t>
            </a:r>
            <a:r>
              <a:rPr lang="pt-BR" dirty="0">
                <a:latin typeface="Arial" pitchFamily="34" charset="0"/>
                <a:cs typeface="Arial" pitchFamily="34" charset="0"/>
              </a:rPr>
              <a:t> em Lei Geral de Direito e Processo Constitucional pela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LEGALE.</a:t>
            </a:r>
          </a:p>
          <a:p>
            <a:pPr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Pós-Graduado</a:t>
            </a:r>
            <a:r>
              <a:rPr lang="pt-BR" dirty="0">
                <a:latin typeface="Arial" pitchFamily="34" charset="0"/>
                <a:cs typeface="Arial" pitchFamily="34" charset="0"/>
              </a:rPr>
              <a:t> em Advocacia na Fazenda Pública pela LEGALE;</a:t>
            </a:r>
          </a:p>
          <a:p>
            <a:pPr>
              <a:defRPr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Mestre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em Ciência Jurídica pela UENP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.</a:t>
            </a:r>
            <a:endParaRPr lang="pt-BR" altLang="pt-BR" b="1" dirty="0">
              <a:solidFill>
                <a:srgbClr val="14141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6247DB32-45CA-5CA7-9141-15E192485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423" y="1415976"/>
            <a:ext cx="2460057" cy="313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9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E7F4842-ECF8-9FA5-32D0-9E9F6E59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6B84E9-F545-7379-37B9-1E0A09E86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3" y="696569"/>
            <a:ext cx="9082947" cy="111816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TCE avalia riscos da execução de R$ 1,39 bilhão em 63 obras públicas no estado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FA94F87A-BBB0-57CF-5B75-89B8C78D1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68" y="1895292"/>
            <a:ext cx="11791665" cy="44556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050" dirty="0"/>
              <a:t>A Coordenadoria de Obras Públicas (COP) do Tribunal de Contas do Paraná (TCE-PR) concluiu um levantamento, realizado por meio de visitas técnicas presenciais, para avaliar riscos em 63 obras públicas em execução no estado, entre obras municipais e </a:t>
            </a:r>
            <a:r>
              <a:rPr lang="pt-BR" sz="2050" dirty="0" err="1"/>
              <a:t>cofinanciadas</a:t>
            </a:r>
            <a:r>
              <a:rPr lang="pt-BR" sz="2050" dirty="0"/>
              <a:t> com recursos de instituições internacionais de fomento.</a:t>
            </a:r>
          </a:p>
          <a:p>
            <a:pPr marL="0" indent="0" algn="just">
              <a:buNone/>
            </a:pPr>
            <a:r>
              <a:rPr lang="pt-BR" sz="2050" dirty="0"/>
              <a:t>A atividade foi realizada de janeiro de 2025 a fevereiro de 2026, somando nove semanas de inspeções em campo. Os investimentos monitorados totalizam aproximadamente R$ 1,39 bilhão e estão distribuídos em 39 municípios</a:t>
            </a:r>
            <a:r>
              <a:rPr lang="pt-BR" sz="2050" dirty="0" smtClean="0"/>
              <a:t>.</a:t>
            </a:r>
          </a:p>
          <a:p>
            <a:pPr marL="0" indent="0" algn="just">
              <a:buNone/>
            </a:pPr>
            <a:r>
              <a:rPr lang="pt-BR" sz="2050" b="1" dirty="0"/>
              <a:t>Relatório</a:t>
            </a:r>
            <a:endParaRPr lang="pt-BR" sz="2050" dirty="0"/>
          </a:p>
          <a:p>
            <a:pPr marL="0" indent="0" algn="just">
              <a:buNone/>
            </a:pPr>
            <a:r>
              <a:rPr lang="pt-BR" sz="2050" dirty="0"/>
              <a:t>De acordo com os técnicos da COP, o levantamento ampliou o conhecimento institucional do TCE-PR sobre contratos e práticas de execução de obras públicas, permitindo identificar potenciais riscos, bem como orientar gestores quanto à adoção de medidas corretivas.</a:t>
            </a:r>
          </a:p>
          <a:p>
            <a:pPr marL="0" indent="0" algn="just">
              <a:buNone/>
            </a:pPr>
            <a:r>
              <a:rPr lang="pt-BR" sz="2050" dirty="0"/>
              <a:t>O levantamento também servirá como base à seleção de empreendimentos para auditorias de conformidade previstas no </a:t>
            </a:r>
            <a:r>
              <a:rPr lang="pt-BR" sz="2050" u="sng" dirty="0">
                <a:hlinkClick r:id="rId3"/>
              </a:rPr>
              <a:t>Plano de Fiscalização (PAF) 2026-2027</a:t>
            </a:r>
            <a:r>
              <a:rPr lang="pt-BR" sz="2050" dirty="0"/>
              <a:t> do órgão de controle, a partir dos riscos que foram mapeados. As informações foram consolidadas na íntegra em </a:t>
            </a:r>
            <a:r>
              <a:rPr lang="pt-BR" sz="2050" u="sng" dirty="0">
                <a:hlinkClick r:id="rId4"/>
              </a:rPr>
              <a:t>Relatório de Levantamento de Obras Públicas</a:t>
            </a:r>
            <a:r>
              <a:rPr lang="pt-BR" sz="2050" dirty="0" smtClean="0"/>
              <a:t>.</a:t>
            </a:r>
            <a:endParaRPr lang="pt-BR" sz="2050" dirty="0"/>
          </a:p>
        </p:txBody>
      </p:sp>
      <p:pic>
        <p:nvPicPr>
          <p:cNvPr id="1032" name="Picture 8" descr="Tribunal de Contas do Estado do Paraná">
            <a:extLst>
              <a:ext uri="{FF2B5EF4-FFF2-40B4-BE49-F238E27FC236}">
                <a16:creationId xmlns:a16="http://schemas.microsoft.com/office/drawing/2014/main" xmlns="" id="{13FC3062-B988-A392-386B-A0EF0A9B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96569"/>
            <a:ext cx="27432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ACC6DB2-580F-F1CE-4956-7355A3267007}"/>
              </a:ext>
            </a:extLst>
          </p:cNvPr>
          <p:cNvSpPr txBox="1"/>
          <p:nvPr/>
        </p:nvSpPr>
        <p:spPr>
          <a:xfrm>
            <a:off x="365853" y="6431464"/>
            <a:ext cx="11791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prstClr val="black"/>
                </a:solidFill>
              </a:rPr>
              <a:t>https://www.tce.pr.gov.br/noticias/tce-avalia-riscos-da-execucao-de-r-1-39-bilhao-em-63-obras-publicas-no-estado.htm</a:t>
            </a:r>
          </a:p>
        </p:txBody>
      </p:sp>
    </p:spTree>
    <p:extLst>
      <p:ext uri="{BB962C8B-B14F-4D97-AF65-F5344CB8AC3E}">
        <p14:creationId xmlns:p14="http://schemas.microsoft.com/office/powerpoint/2010/main" val="1359405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XXXXXXXXXXXXXX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777"/>
            <a:ext cx="10515600" cy="409318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  <a:tabLst>
                <a:tab pos="3909060" algn="l"/>
              </a:tabLst>
            </a:pPr>
            <a:r>
              <a:rPr lang="pt-BR" sz="1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XXXXXXXXXXXXXXXXXXXXXXXXXXXXXXXXXXXXXXXXXXXXXXXXXXXX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037"/>
            <a:ext cx="12192000" cy="585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27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E7F4842-ECF8-9FA5-32D0-9E9F6E59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6B84E9-F545-7379-37B9-1E0A09E86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3" y="696569"/>
            <a:ext cx="9082947" cy="111816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TCE avalia riscos da execução de R$ 1,39 bilhão em 63 obras públicas no estado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FA94F87A-BBB0-57CF-5B75-89B8C78D1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3" y="1895292"/>
            <a:ext cx="10987948" cy="44556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600" dirty="0"/>
              <a:t>A Coordenadoria de Obras Públicas (COP) do Tribunal de Contas do Paraná (TCE-PR) concluiu um levantamento, realizado por meio de visitas técnicas presenciais, para avaliar riscos em 63 obras públicas em execução no estado, entre obras municipais e </a:t>
            </a:r>
            <a:r>
              <a:rPr lang="pt-BR" sz="2600" dirty="0" err="1"/>
              <a:t>cofinanciadas</a:t>
            </a:r>
            <a:r>
              <a:rPr lang="pt-BR" sz="2600" dirty="0"/>
              <a:t> com recursos de instituições internacionais de fomento.</a:t>
            </a:r>
          </a:p>
          <a:p>
            <a:pPr marL="0" indent="0" algn="just">
              <a:buNone/>
            </a:pPr>
            <a:r>
              <a:rPr lang="pt-BR" sz="2600" dirty="0"/>
              <a:t>A atividade foi realizada de janeiro de 2025 a fevereiro de 2026, somando nove semanas de inspeções em campo. Os investimentos monitorados totalizam aproximadamente R$ 1,39 bilhão e estão distribuídos em 39 municípios.</a:t>
            </a:r>
          </a:p>
        </p:txBody>
      </p:sp>
      <p:pic>
        <p:nvPicPr>
          <p:cNvPr id="1032" name="Picture 8" descr="Tribunal de Contas do Estado do Paraná">
            <a:extLst>
              <a:ext uri="{FF2B5EF4-FFF2-40B4-BE49-F238E27FC236}">
                <a16:creationId xmlns:a16="http://schemas.microsoft.com/office/drawing/2014/main" xmlns="" id="{13FC3062-B988-A392-386B-A0EF0A9B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96569"/>
            <a:ext cx="27432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ACC6DB2-580F-F1CE-4956-7355A3267007}"/>
              </a:ext>
            </a:extLst>
          </p:cNvPr>
          <p:cNvSpPr txBox="1"/>
          <p:nvPr/>
        </p:nvSpPr>
        <p:spPr>
          <a:xfrm>
            <a:off x="365853" y="6211669"/>
            <a:ext cx="9082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prstClr val="black"/>
                </a:solidFill>
              </a:rPr>
              <a:t>https://www.tce.pr.gov.br/noticias/tce-avalia-riscos-da-execucao-de-r-1-39-bilhao-em-63-obras-publicas-no-estado.htm</a:t>
            </a:r>
          </a:p>
        </p:txBody>
      </p:sp>
      <p:pic>
        <p:nvPicPr>
          <p:cNvPr id="2050" name="Picture 2" descr="Mapa da distribuição, por município paranaense, das obras fiscalizadas pela COP em 2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495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4000" b="1" dirty="0"/>
              <a:t>1. </a:t>
            </a:r>
            <a:r>
              <a:rPr lang="pt-BR" sz="4000" b="1" dirty="0" err="1"/>
              <a:t>Compliance</a:t>
            </a:r>
            <a:r>
              <a:rPr lang="pt-BR" sz="4000" b="1" dirty="0"/>
              <a:t> (Conformidade</a:t>
            </a:r>
            <a:r>
              <a:rPr lang="pt-BR" sz="4000" b="1" dirty="0" smtClean="0"/>
              <a:t>)</a:t>
            </a:r>
            <a:endParaRPr lang="pt-BR" sz="4000" b="1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3527"/>
            <a:ext cx="10515600" cy="4093186"/>
          </a:xfrm>
        </p:spPr>
        <p:txBody>
          <a:bodyPr>
            <a:normAutofit/>
          </a:bodyPr>
          <a:lstStyle/>
          <a:p>
            <a:pPr algn="just"/>
            <a:r>
              <a:rPr lang="pt-BR" sz="2600" dirty="0" smtClean="0"/>
              <a:t>O </a:t>
            </a:r>
            <a:r>
              <a:rPr lang="pt-BR" sz="2600" dirty="0"/>
              <a:t>termo deriva do inglês </a:t>
            </a:r>
            <a:r>
              <a:rPr lang="pt-BR" sz="2600" i="1" dirty="0" err="1"/>
              <a:t>to</a:t>
            </a:r>
            <a:r>
              <a:rPr lang="pt-BR" sz="2600" i="1" dirty="0"/>
              <a:t> </a:t>
            </a:r>
            <a:r>
              <a:rPr lang="pt-BR" sz="2600" i="1" dirty="0" err="1"/>
              <a:t>comply</a:t>
            </a:r>
            <a:r>
              <a:rPr lang="pt-BR" sz="2600" dirty="0"/>
              <a:t> (agir de acordo com uma regra). No setor público, refere-se </a:t>
            </a:r>
            <a:r>
              <a:rPr lang="pt-BR" sz="2600" b="1" dirty="0" smtClean="0"/>
              <a:t>AO DEVER DE OBSERVAR ESTRITAMENTE O ORDENAMENTO JURÍDICO</a:t>
            </a:r>
            <a:r>
              <a:rPr lang="pt-BR" sz="2600" dirty="0" smtClean="0"/>
              <a:t>, </a:t>
            </a:r>
            <a:r>
              <a:rPr lang="pt-BR" sz="2600" dirty="0"/>
              <a:t>as normas </a:t>
            </a:r>
            <a:r>
              <a:rPr lang="pt-BR" sz="2600" dirty="0" err="1"/>
              <a:t>infralegais</a:t>
            </a:r>
            <a:r>
              <a:rPr lang="pt-BR" sz="2600" dirty="0"/>
              <a:t> e os regulamentos internos.</a:t>
            </a:r>
          </a:p>
          <a:p>
            <a:pPr algn="just"/>
            <a:r>
              <a:rPr lang="pt-BR" sz="2600" b="1" dirty="0"/>
              <a:t>Foco:</a:t>
            </a:r>
            <a:r>
              <a:rPr lang="pt-BR" sz="2600" dirty="0"/>
              <a:t> O cumprimento da lei e a mitigação de riscos jurídicos.</a:t>
            </a:r>
          </a:p>
          <a:p>
            <a:pPr algn="just"/>
            <a:r>
              <a:rPr lang="pt-BR" sz="2600" b="1" dirty="0"/>
              <a:t>Aplicação Prática:</a:t>
            </a:r>
            <a:r>
              <a:rPr lang="pt-BR" sz="2600" dirty="0"/>
              <a:t> Garantir que todas as etapas da licitação (planejamento, seleção e execução) sigam os ritos processuais previstos na lei, evitando nulidades ou sanções por órgãos de controle.</a:t>
            </a:r>
          </a:p>
          <a:p>
            <a:pPr algn="just"/>
            <a:r>
              <a:rPr lang="pt-BR" sz="2600" b="1" dirty="0"/>
              <a:t>Mecanismo:</a:t>
            </a:r>
            <a:r>
              <a:rPr lang="pt-BR" sz="2600" dirty="0"/>
              <a:t> Instituição de controles internos, auditorias e canais de denúncia para detectar e corrigir desvios procedimentais.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  <a:tabLst>
                <a:tab pos="3909060" algn="l"/>
              </a:tabLst>
            </a:pP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39112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2. Integridade</a:t>
            </a:r>
            <a:endParaRPr lang="pt-BR" sz="4000" b="1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10" y="1810822"/>
            <a:ext cx="10926673" cy="4685512"/>
          </a:xfrm>
        </p:spPr>
        <p:txBody>
          <a:bodyPr>
            <a:normAutofit/>
          </a:bodyPr>
          <a:lstStyle/>
          <a:p>
            <a:pPr algn="just"/>
            <a:r>
              <a:rPr lang="pt-BR" sz="2600" dirty="0" smtClean="0"/>
              <a:t>A integridade é um conceito mais amplo e subjetivo que o </a:t>
            </a:r>
            <a:r>
              <a:rPr lang="pt-BR" sz="2600" b="1" dirty="0" err="1" smtClean="0">
                <a:solidFill>
                  <a:srgbClr val="0070C0"/>
                </a:solidFill>
              </a:rPr>
              <a:t>compliance</a:t>
            </a:r>
            <a:r>
              <a:rPr lang="pt-BR" sz="2600" b="1" dirty="0" smtClean="0">
                <a:solidFill>
                  <a:srgbClr val="0070C0"/>
                </a:solidFill>
              </a:rPr>
              <a:t>. Enquanto o </a:t>
            </a:r>
            <a:r>
              <a:rPr lang="pt-BR" sz="2600" b="1" dirty="0" err="1" smtClean="0">
                <a:solidFill>
                  <a:srgbClr val="0070C0"/>
                </a:solidFill>
              </a:rPr>
              <a:t>compliance</a:t>
            </a:r>
            <a:r>
              <a:rPr lang="pt-BR" sz="2600" b="1" dirty="0" smtClean="0">
                <a:solidFill>
                  <a:srgbClr val="0070C0"/>
                </a:solidFill>
              </a:rPr>
              <a:t> foca na regra escrita</a:t>
            </a:r>
            <a:r>
              <a:rPr lang="pt-BR" sz="2600" dirty="0" smtClean="0"/>
              <a:t>, </a:t>
            </a:r>
            <a:r>
              <a:rPr lang="pt-BR" sz="2600" b="1" dirty="0" smtClean="0">
                <a:solidFill>
                  <a:srgbClr val="FF0000"/>
                </a:solidFill>
              </a:rPr>
              <a:t>a integridade foca no valor ético e na conduta honesta, independentemente da existência de uma norma específica proibitiva.</a:t>
            </a:r>
          </a:p>
          <a:p>
            <a:pPr algn="just"/>
            <a:r>
              <a:rPr lang="pt-BR" sz="2600" b="1" dirty="0" smtClean="0"/>
              <a:t>Foco</a:t>
            </a:r>
            <a:r>
              <a:rPr lang="pt-BR" sz="2600" b="1" dirty="0"/>
              <a:t>:</a:t>
            </a:r>
            <a:r>
              <a:rPr lang="pt-BR" sz="2600" dirty="0"/>
              <a:t> A prevenção da corrupção, do nepotismo, do conflito de interesses e de condutas antiéticas.</a:t>
            </a:r>
          </a:p>
          <a:p>
            <a:pPr algn="just"/>
            <a:r>
              <a:rPr lang="pt-BR" sz="2600" b="1" dirty="0"/>
              <a:t>Aplicação Prática:</a:t>
            </a:r>
            <a:r>
              <a:rPr lang="pt-BR" sz="2600" dirty="0"/>
              <a:t> Promover uma cultura em que o agente público e o licitante ajam com boa-fé, priorizando o interesse público sobre o privado.</a:t>
            </a:r>
          </a:p>
          <a:p>
            <a:pPr algn="just"/>
            <a:r>
              <a:rPr lang="pt-BR" sz="2600" b="1" dirty="0"/>
              <a:t>Mecanismo:</a:t>
            </a:r>
            <a:r>
              <a:rPr lang="pt-BR" sz="2600" dirty="0"/>
              <a:t> Códigos de ética, treinamentos comportamentais e o compromisso da alta administração com a transparência.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88030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XXXXXXXXXXXXXX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777"/>
            <a:ext cx="10515600" cy="409318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  <a:tabLst>
                <a:tab pos="3909060" algn="l"/>
              </a:tabLst>
            </a:pPr>
            <a:r>
              <a:rPr lang="pt-BR" sz="1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XXXXXXXXXXXXXXXXXXXXXXXXXXXXXXXXXXXXXXXXXXXXXXXXXXXX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037"/>
            <a:ext cx="12192000" cy="58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21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XXXXXXXXXXXXXX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777"/>
            <a:ext cx="10515600" cy="409318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  <a:tabLst>
                <a:tab pos="3909060" algn="l"/>
              </a:tabLst>
            </a:pPr>
            <a:r>
              <a:rPr lang="pt-BR" sz="1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XXXXXXXXXXXXXXXXXXXXXXXXXXXXXXXXXXXXXXXXXXXXXXXXXXXX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3432"/>
            <a:ext cx="12192000" cy="58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5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XXXXXXXXXXXXXX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777"/>
            <a:ext cx="10515600" cy="409318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  <a:tabLst>
                <a:tab pos="3909060" algn="l"/>
              </a:tabLst>
            </a:pPr>
            <a:r>
              <a:rPr lang="pt-BR" sz="1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XXXXXXXXXXXXXXXXXXXXXXXXXXXXXXXXXXXXXXXXXXXXXXXXXXXX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037"/>
            <a:ext cx="12192000" cy="57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47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XXXXXXXXXXXXXX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777"/>
            <a:ext cx="10515600" cy="409318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  <a:tabLst>
                <a:tab pos="3909060" algn="l"/>
              </a:tabLst>
            </a:pPr>
            <a:r>
              <a:rPr lang="pt-BR" sz="1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XXXXXXXXXXXXXXXXXXXXXXXXXXXXXXXXXXXXXXXXXXXXXXXXXXXX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037"/>
            <a:ext cx="12192000" cy="578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44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XXXXXXXXXXXXXX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777"/>
            <a:ext cx="10515600" cy="409318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  <a:tabLst>
                <a:tab pos="3909060" algn="l"/>
              </a:tabLst>
            </a:pPr>
            <a:r>
              <a:rPr lang="pt-BR" sz="1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XXXXXXXXXXXXXXXXXXXXXXXXXXXXXXXXXXXXXXXXXXXXXXXXXXXX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" y="681036"/>
            <a:ext cx="12189024" cy="57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59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5111" y="3013501"/>
            <a:ext cx="11401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Programa de Integridade e Garantias de Execução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319669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XXXXXXXXXXXXXX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777"/>
            <a:ext cx="10515600" cy="409318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  <a:tabLst>
                <a:tab pos="3909060" algn="l"/>
              </a:tabLst>
            </a:pPr>
            <a:r>
              <a:rPr lang="pt-BR" sz="1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XXXXXXXXXXXXXXXXXXXXXXXXXXXXXXXXXXXXXXXXXXXXXXXXXXXX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4685"/>
            <a:ext cx="12192000" cy="581529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18783" y="5450510"/>
            <a:ext cx="11358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</a:rPr>
              <a:t>Art. 7º Serão levados em consideração na aplicação das sanções</a:t>
            </a:r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:</a:t>
            </a:r>
          </a:p>
          <a:p>
            <a:pPr algn="just"/>
            <a:r>
              <a:rPr lang="pt-BR" b="1" dirty="0">
                <a:solidFill>
                  <a:srgbClr val="0070C0"/>
                </a:solidFill>
              </a:rPr>
              <a:t>VIII - a existência de mecanismos e procedimentos internos de integridade</a:t>
            </a:r>
            <a:r>
              <a:rPr lang="pt-BR" dirty="0">
                <a:solidFill>
                  <a:srgbClr val="0070C0"/>
                </a:solidFill>
              </a:rPr>
              <a:t>, auditoria e incentivo à denúncia de irregularidades e a aplicação efetiva de códigos de ética e de conduta no âmbito da pessoa jurídica;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98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XXXXXXXXXXXXXX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777"/>
            <a:ext cx="10515600" cy="409318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  <a:tabLst>
                <a:tab pos="3909060" algn="l"/>
              </a:tabLst>
            </a:pPr>
            <a:r>
              <a:rPr lang="pt-BR" sz="1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XXXXXXXXXXXXXXXXXXXXXXXXXXXXXXXXXXXXXXXXXXXXXXXXXXXX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037"/>
            <a:ext cx="12192000" cy="58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34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XXXXXXXXXXXXXX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777"/>
            <a:ext cx="10515600" cy="409318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  <a:tabLst>
                <a:tab pos="3909060" algn="l"/>
              </a:tabLst>
            </a:pPr>
            <a:r>
              <a:rPr lang="pt-BR" sz="1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XXXXXXXXXXXXXXXXXXXXXXXXXXXXXXXXXXXXXXXXXXXXXXXXXXXX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1204"/>
            <a:ext cx="12192000" cy="5842593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68321" y="5314325"/>
            <a:ext cx="1139133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700" dirty="0">
                <a:solidFill>
                  <a:srgbClr val="000000"/>
                </a:solidFill>
              </a:rPr>
              <a:t>Art. 17-B. O Ministério Público poderá, </a:t>
            </a:r>
            <a:r>
              <a:rPr lang="pt-BR" sz="1700" dirty="0" smtClean="0">
                <a:solidFill>
                  <a:srgbClr val="000000"/>
                </a:solidFill>
              </a:rPr>
              <a:t>[...], </a:t>
            </a:r>
            <a:r>
              <a:rPr lang="pt-BR" sz="1700" dirty="0">
                <a:solidFill>
                  <a:srgbClr val="000000"/>
                </a:solidFill>
              </a:rPr>
              <a:t>celebrar acordo de não persecução civil, desde que dele advenham, ao menos, os seguintes resultados</a:t>
            </a:r>
            <a:r>
              <a:rPr lang="pt-BR" sz="1700" dirty="0" smtClean="0">
                <a:solidFill>
                  <a:srgbClr val="000000"/>
                </a:solidFill>
              </a:rPr>
              <a:t>:</a:t>
            </a:r>
          </a:p>
          <a:p>
            <a:pPr algn="just"/>
            <a:r>
              <a:rPr lang="pt-BR" sz="1700" b="1" dirty="0"/>
              <a:t>§ 6º O acordo a que se refere o caput deste artigo poderá contemplar a adoção de mecanismos e procedimentos internos de integridade, de auditoria e de incentivo à denúncia de irregularidades e a aplicação efetiva de códigos de ética e de </a:t>
            </a:r>
            <a:r>
              <a:rPr lang="pt-BR" sz="1700" b="1" dirty="0" smtClean="0"/>
              <a:t>conduta</a:t>
            </a:r>
            <a:r>
              <a:rPr lang="pt-BR" sz="1700" dirty="0" smtClean="0"/>
              <a:t> [...]</a:t>
            </a: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2896137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23061" y="681037"/>
            <a:ext cx="97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XXXXXXXXXXXXXX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FBC653-7421-9B5B-52E3-769E2083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777"/>
            <a:ext cx="10515600" cy="409318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  <a:tabLst>
                <a:tab pos="3909060" algn="l"/>
              </a:tabLst>
            </a:pPr>
            <a:r>
              <a:rPr lang="pt-BR" sz="1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XXXXXXXXXXXXXXXXXXXXXXXXXXXXXXXXXXXXXXXXXXXXXXXXXXXX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037"/>
            <a:ext cx="12192000" cy="585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05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/>
          <p:nvPr/>
        </p:nvSpPr>
        <p:spPr>
          <a:xfrm>
            <a:off x="809625" y="822945"/>
            <a:ext cx="11351418" cy="50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Obrigatoriedade</a:t>
            </a:r>
            <a:r>
              <a:rPr lang="en-US" sz="3600" b="1" i="0" u="none" strike="noStrike" cap="none" dirty="0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: Grande </a:t>
            </a:r>
            <a:r>
              <a:rPr lang="en-US" sz="3600" b="1" i="0" u="none" strike="noStrike" cap="none" dirty="0" err="1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Vulto</a:t>
            </a:r>
            <a:endParaRPr dirty="0"/>
          </a:p>
        </p:txBody>
      </p:sp>
      <p:sp>
        <p:nvSpPr>
          <p:cNvPr id="247" name="Google Shape;247;p25"/>
          <p:cNvSpPr/>
          <p:nvPr/>
        </p:nvSpPr>
        <p:spPr>
          <a:xfrm>
            <a:off x="571500" y="908911"/>
            <a:ext cx="76200" cy="50289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5"/>
          <p:cNvSpPr txBox="1"/>
          <p:nvPr/>
        </p:nvSpPr>
        <p:spPr>
          <a:xfrm>
            <a:off x="571500" y="2327820"/>
            <a:ext cx="5238750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rgbClr val="C5A059"/>
                </a:solidFill>
                <a:latin typeface="DM Sans"/>
                <a:ea typeface="DM Sans"/>
                <a:cs typeface="DM Sans"/>
                <a:sym typeface="DM Sans"/>
              </a:rPr>
              <a:t>&gt; </a:t>
            </a:r>
            <a:r>
              <a:rPr lang="en-US" sz="7500" b="1" i="0" u="none" strike="noStrike" cap="none" dirty="0" smtClean="0">
                <a:solidFill>
                  <a:srgbClr val="C5A059"/>
                </a:solidFill>
                <a:latin typeface="DM Sans"/>
                <a:ea typeface="DM Sans"/>
                <a:cs typeface="DM Sans"/>
                <a:sym typeface="DM Sans"/>
              </a:rPr>
              <a:t>261M</a:t>
            </a:r>
            <a:endParaRPr dirty="0"/>
          </a:p>
        </p:txBody>
      </p:sp>
      <p:sp>
        <p:nvSpPr>
          <p:cNvPr id="249" name="Google Shape;249;p25"/>
          <p:cNvSpPr txBox="1"/>
          <p:nvPr/>
        </p:nvSpPr>
        <p:spPr>
          <a:xfrm>
            <a:off x="809625" y="3432720"/>
            <a:ext cx="5238750" cy="76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50" b="1" i="0" u="none" strike="noStrike" cap="none" dirty="0" err="1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Contratos</a:t>
            </a:r>
            <a:r>
              <a:rPr lang="en-US" sz="1650" b="1" i="0" u="none" strike="noStrike" cap="none" dirty="0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 de Grande </a:t>
            </a:r>
            <a:r>
              <a:rPr lang="en-US" sz="1650" b="1" i="0" u="none" strike="noStrike" cap="none" dirty="0" err="1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Vulto</a:t>
            </a:r>
            <a:r>
              <a:rPr lang="en-US" sz="1650" b="1" i="0" u="none" strike="noStrike" cap="none" dirty="0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r>
              <a:rPr lang="en-US" sz="1650" b="0" i="0" u="none" strike="noStrike" cap="none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Valor </a:t>
            </a:r>
            <a:r>
              <a:rPr lang="en-US" sz="1650" b="0" i="0" u="none" strike="noStrike" cap="none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estimado</a:t>
            </a:r>
            <a:r>
              <a:rPr lang="en-US" sz="1650" b="0" i="0" u="none" strike="noStrike" cap="none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superior </a:t>
            </a:r>
            <a:r>
              <a:rPr lang="en-US" sz="165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a R$ 261.968.421,04 (Art</a:t>
            </a:r>
            <a:r>
              <a:rPr lang="en-US" sz="1650" b="0" i="0" u="none" strike="noStrike" cap="none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. 6º, XXII).</a:t>
            </a:r>
            <a:endParaRPr dirty="0"/>
          </a:p>
        </p:txBody>
      </p:sp>
      <p:sp>
        <p:nvSpPr>
          <p:cNvPr id="250" name="Google Shape;250;p25"/>
          <p:cNvSpPr txBox="1"/>
          <p:nvPr/>
        </p:nvSpPr>
        <p:spPr>
          <a:xfrm>
            <a:off x="571500" y="4328070"/>
            <a:ext cx="523875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Nestes casos, o </a:t>
            </a:r>
            <a:r>
              <a:rPr lang="en-US" sz="1650" b="1" i="0" u="none" strike="noStrike" cap="none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Art. 25, § 4º</a:t>
            </a:r>
            <a:r>
              <a:rPr lang="en-US" sz="1650" b="0" i="0" u="none" strike="noStrike" cap="none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torna obrigatória a implantação do programa no prazo de </a:t>
            </a:r>
            <a:r>
              <a:rPr lang="en-US" sz="1650" b="1" i="0" u="none" strike="noStrike" cap="none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6 meses</a:t>
            </a:r>
            <a:r>
              <a:rPr lang="en-US" sz="1650" b="0" i="0" u="none" strike="noStrike" cap="none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após a assinatura do contrato.</a:t>
            </a:r>
            <a:endParaRPr/>
          </a:p>
        </p:txBody>
      </p:sp>
      <p:sp>
        <p:nvSpPr>
          <p:cNvPr id="251" name="Google Shape;251;p25"/>
          <p:cNvSpPr txBox="1"/>
          <p:nvPr/>
        </p:nvSpPr>
        <p:spPr>
          <a:xfrm>
            <a:off x="6381750" y="3432720"/>
            <a:ext cx="523875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Nota importante:</a:t>
            </a:r>
            <a:r>
              <a:rPr lang="en-US" sz="1650" b="0" i="0" u="none" strike="noStrike" cap="none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Estados e Municípios podem legislar sobre limites menores de obrigatoriedade, dependendo da realidade local.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1401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 txBox="1"/>
          <p:nvPr/>
        </p:nvSpPr>
        <p:spPr>
          <a:xfrm>
            <a:off x="840582" y="694330"/>
            <a:ext cx="11351418" cy="50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9972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Caráter</a:t>
            </a:r>
            <a:r>
              <a:rPr lang="en-US" sz="3600" b="1" kern="0" dirty="0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-US" sz="3600" b="1" kern="0" dirty="0" err="1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Facultativo</a:t>
            </a:r>
            <a:r>
              <a:rPr lang="en-US" sz="3600" b="1" kern="0" dirty="0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 e </a:t>
            </a:r>
            <a:r>
              <a:rPr lang="en-US" sz="3600" b="1" kern="0" dirty="0" err="1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Incentivo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>
            <a:off x="571500" y="571500"/>
            <a:ext cx="76200" cy="50289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571500" y="3061245"/>
            <a:ext cx="11049000" cy="3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Para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contratos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abaixo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de R$ </a:t>
            </a:r>
            <a:r>
              <a:rPr lang="en-US" sz="1650" kern="0" dirty="0" smtClea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267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milhões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, a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implantação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é </a:t>
            </a:r>
            <a:r>
              <a:rPr lang="en-US" sz="1650" b="1" kern="0" dirty="0" err="1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facultativa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, mas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estrategicamente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recomendada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2205037" y="3518445"/>
            <a:ext cx="8162925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975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b="1" kern="0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Vantagem Competitiva:</a:t>
            </a: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Uso no desempate de propostas.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26"/>
          <p:cNvSpPr txBox="1"/>
          <p:nvPr/>
        </p:nvSpPr>
        <p:spPr>
          <a:xfrm>
            <a:off x="2205037" y="3975645"/>
            <a:ext cx="8162925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975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b="1" kern="0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Segurança Jurídica:</a:t>
            </a: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Proteção contra sanções administrativas desproporcionais.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26"/>
          <p:cNvSpPr txBox="1"/>
          <p:nvPr/>
        </p:nvSpPr>
        <p:spPr>
          <a:xfrm>
            <a:off x="2205037" y="4432845"/>
            <a:ext cx="8162925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975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b="1" kern="0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Mercado:</a:t>
            </a: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Critério de seleção para parcerias e financiamentos.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2" name="Google Shape;262;p2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037" y="3561308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037" y="4018508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037" y="4475708"/>
            <a:ext cx="180975" cy="219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254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 txBox="1"/>
          <p:nvPr/>
        </p:nvSpPr>
        <p:spPr>
          <a:xfrm>
            <a:off x="809625" y="571500"/>
            <a:ext cx="11351418" cy="50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9972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Critério de Desempate (Art. 60)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571500" y="571500"/>
            <a:ext cx="76200" cy="50289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571500" y="1942058"/>
            <a:ext cx="110490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Se após a disputa final houver empate, a NLLC estabelece uma ordem rigorosa. O programa de integridade é o </a:t>
            </a:r>
            <a:r>
              <a:rPr lang="en-US" sz="1650" b="1" kern="0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4º passo</a:t>
            </a: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aphicFrame>
        <p:nvGraphicFramePr>
          <p:cNvPr id="272" name="Google Shape;272;p27"/>
          <p:cNvGraphicFramePr/>
          <p:nvPr/>
        </p:nvGraphicFramePr>
        <p:xfrm>
          <a:off x="571500" y="2904083"/>
          <a:ext cx="11049000" cy="31051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12150"/>
                <a:gridCol w="9036850"/>
              </a:tblGrid>
              <a:tr h="62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Ordem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Critério de Desempate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D62"/>
                    </a:solidFill>
                  </a:tcPr>
                </a:tc>
              </a:tr>
              <a:tr h="62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1º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Disputa final (lances sucessivos).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2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2º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Avaliação do desempenho contratual prévio.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CFC"/>
                    </a:solidFill>
                  </a:tcPr>
                </a:tc>
              </a:tr>
              <a:tr h="62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3º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Ações de equidade de gênero e raça.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2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4º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Desenvolvimento de PROGRAMA DE INTEGRIDADE.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CFC"/>
                    </a:solidFill>
                  </a:tcPr>
                </a:tc>
              </a:tr>
            </a:tbl>
          </a:graphicData>
        </a:graphic>
      </p:graphicFrame>
      <p:sp>
        <p:nvSpPr>
          <p:cNvPr id="273" name="Google Shape;273;p27"/>
          <p:cNvSpPr/>
          <p:nvPr/>
        </p:nvSpPr>
        <p:spPr>
          <a:xfrm>
            <a:off x="571500" y="4137570"/>
            <a:ext cx="201215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2583656" y="4137570"/>
            <a:ext cx="9036843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571500" y="4756695"/>
            <a:ext cx="201215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2583656" y="4756695"/>
            <a:ext cx="9036843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7"/>
          <p:cNvSpPr/>
          <p:nvPr/>
        </p:nvSpPr>
        <p:spPr>
          <a:xfrm>
            <a:off x="571500" y="5375820"/>
            <a:ext cx="201215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7"/>
          <p:cNvSpPr/>
          <p:nvPr/>
        </p:nvSpPr>
        <p:spPr>
          <a:xfrm>
            <a:off x="2583656" y="5375820"/>
            <a:ext cx="9036843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7"/>
          <p:cNvSpPr/>
          <p:nvPr/>
        </p:nvSpPr>
        <p:spPr>
          <a:xfrm>
            <a:off x="571500" y="5994945"/>
            <a:ext cx="201215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7"/>
          <p:cNvSpPr/>
          <p:nvPr/>
        </p:nvSpPr>
        <p:spPr>
          <a:xfrm>
            <a:off x="2583656" y="5994945"/>
            <a:ext cx="9036843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239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 txBox="1"/>
          <p:nvPr/>
        </p:nvSpPr>
        <p:spPr>
          <a:xfrm>
            <a:off x="809625" y="571500"/>
            <a:ext cx="11351418" cy="50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9972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Comprovação do Desempate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28"/>
          <p:cNvSpPr/>
          <p:nvPr/>
        </p:nvSpPr>
        <p:spPr>
          <a:xfrm>
            <a:off x="571500" y="571500"/>
            <a:ext cx="76200" cy="50289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8"/>
          <p:cNvSpPr txBox="1"/>
          <p:nvPr/>
        </p:nvSpPr>
        <p:spPr>
          <a:xfrm>
            <a:off x="571500" y="3013620"/>
            <a:ext cx="523875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Não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basta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apenas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declarar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. O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licitante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deve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comprovar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1650" b="1" kern="0" dirty="0" err="1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existência</a:t>
            </a:r>
            <a:r>
              <a:rPr lang="en-US" sz="1650" b="1" kern="0" dirty="0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 e </a:t>
            </a:r>
            <a:r>
              <a:rPr lang="en-US" sz="1650" b="1" kern="0" dirty="0" err="1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efetividade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do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programa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571500" y="3851820"/>
            <a:ext cx="5238750" cy="114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O </a:t>
            </a:r>
            <a:r>
              <a:rPr lang="en-US" sz="1650" b="1" kern="0" dirty="0" smtClea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DECRETO 12.304/24</a:t>
            </a:r>
            <a:r>
              <a:rPr lang="en-US" sz="1650" kern="0" dirty="0" smtClea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e a </a:t>
            </a:r>
            <a:r>
              <a:rPr lang="en-US" sz="1650" b="1" kern="0" dirty="0" smtClea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PORTARIA CGU 226/25</a:t>
            </a:r>
            <a:r>
              <a:rPr lang="en-US" sz="1650" kern="0" dirty="0" smtClea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regulamentam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como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o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pregoeiro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deve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verificar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essa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condição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exigindo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evidências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documentais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50" kern="0" dirty="0" err="1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sólidas</a:t>
            </a:r>
            <a:r>
              <a:rPr lang="en-US" sz="1650" kern="0" dirty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995" y="2687837"/>
            <a:ext cx="4453904" cy="257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10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2727870"/>
            <a:ext cx="349240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9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9650" y="2727870"/>
            <a:ext cx="3492549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9"/>
          <p:cNvSpPr txBox="1"/>
          <p:nvPr/>
        </p:nvSpPr>
        <p:spPr>
          <a:xfrm>
            <a:off x="809625" y="571500"/>
            <a:ext cx="11351418" cy="50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9972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Integridade como Sanção e Cura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29"/>
          <p:cNvSpPr/>
          <p:nvPr/>
        </p:nvSpPr>
        <p:spPr>
          <a:xfrm>
            <a:off x="571500" y="571500"/>
            <a:ext cx="76200" cy="50289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9"/>
          <p:cNvSpPr txBox="1"/>
          <p:nvPr/>
        </p:nvSpPr>
        <p:spPr>
          <a:xfrm>
            <a:off x="571500" y="2270670"/>
            <a:ext cx="1104900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A Lei 14.133/21 inova ao usar o programa de integridade em duas frentes punitivas: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29"/>
          <p:cNvSpPr txBox="1"/>
          <p:nvPr/>
        </p:nvSpPr>
        <p:spPr>
          <a:xfrm>
            <a:off x="904875" y="3108870"/>
            <a:ext cx="2966933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950" b="1" kern="0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Mitigação (Art. 156)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29"/>
          <p:cNvSpPr txBox="1"/>
          <p:nvPr/>
        </p:nvSpPr>
        <p:spPr>
          <a:xfrm>
            <a:off x="904875" y="3632745"/>
            <a:ext cx="2825650" cy="15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A existência do programa é circunstância atenuante na aplicação de multas, podendo reduzir o valor final da penalidade.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29"/>
          <p:cNvSpPr txBox="1"/>
          <p:nvPr/>
        </p:nvSpPr>
        <p:spPr>
          <a:xfrm>
            <a:off x="4683025" y="3108870"/>
            <a:ext cx="2967089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950" b="1" kern="0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Reabilitação (Art. 163)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29"/>
          <p:cNvSpPr txBox="1"/>
          <p:nvPr/>
        </p:nvSpPr>
        <p:spPr>
          <a:xfrm>
            <a:off x="4683025" y="3632745"/>
            <a:ext cx="2825799" cy="15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Para empresas que sofreram declaração de inidoneidade, a implantação do programa é </a:t>
            </a:r>
            <a:r>
              <a:rPr lang="en-US" sz="1650" b="1" kern="0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condição obrigatória</a:t>
            </a: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para voltar a contratar.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283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"/>
          <p:cNvSpPr txBox="1"/>
          <p:nvPr/>
        </p:nvSpPr>
        <p:spPr>
          <a:xfrm>
            <a:off x="809625" y="571500"/>
            <a:ext cx="11351418" cy="50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9972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002D62"/>
                </a:solidFill>
                <a:latin typeface="Merriweather"/>
                <a:ea typeface="Merriweather"/>
                <a:cs typeface="Merriweather"/>
                <a:sym typeface="Merriweather"/>
              </a:rPr>
              <a:t>O Caminho da Reabilitação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30"/>
          <p:cNvSpPr/>
          <p:nvPr/>
        </p:nvSpPr>
        <p:spPr>
          <a:xfrm>
            <a:off x="571500" y="571500"/>
            <a:ext cx="76200" cy="50289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0"/>
          <p:cNvSpPr txBox="1"/>
          <p:nvPr/>
        </p:nvSpPr>
        <p:spPr>
          <a:xfrm>
            <a:off x="571500" y="2532608"/>
            <a:ext cx="1104900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A reabilitação não é automática pelo decurso do tempo (mínimo 1 ano). Exige: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30"/>
          <p:cNvSpPr txBox="1"/>
          <p:nvPr/>
        </p:nvSpPr>
        <p:spPr>
          <a:xfrm>
            <a:off x="571500" y="4961483"/>
            <a:ext cx="1104900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i="1" kern="0">
                <a:solidFill>
                  <a:srgbClr val="64748B"/>
                </a:solidFill>
                <a:latin typeface="DM Sans"/>
                <a:ea typeface="DM Sans"/>
                <a:cs typeface="DM Sans"/>
                <a:sym typeface="DM Sans"/>
              </a:rPr>
              <a:t>"A lei prefere que a empresa se cure e aprenda, em vez de apenas ser excluída do mercado."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30"/>
          <p:cNvSpPr txBox="1"/>
          <p:nvPr/>
        </p:nvSpPr>
        <p:spPr>
          <a:xfrm>
            <a:off x="2114550" y="2989808"/>
            <a:ext cx="7620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•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30"/>
          <p:cNvSpPr txBox="1"/>
          <p:nvPr/>
        </p:nvSpPr>
        <p:spPr>
          <a:xfrm>
            <a:off x="2190750" y="2989808"/>
            <a:ext cx="819150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b="1" kern="0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Reparação integral do dano</a:t>
            </a: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 causado à Administração Pública;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30"/>
          <p:cNvSpPr txBox="1"/>
          <p:nvPr/>
        </p:nvSpPr>
        <p:spPr>
          <a:xfrm>
            <a:off x="2114550" y="3447008"/>
            <a:ext cx="7620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•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30"/>
          <p:cNvSpPr txBox="1"/>
          <p:nvPr/>
        </p:nvSpPr>
        <p:spPr>
          <a:xfrm>
            <a:off x="2190750" y="3447008"/>
            <a:ext cx="819150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Pagamento das multas aplicadas;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30"/>
          <p:cNvSpPr txBox="1"/>
          <p:nvPr/>
        </p:nvSpPr>
        <p:spPr>
          <a:xfrm>
            <a:off x="2114550" y="3904208"/>
            <a:ext cx="7620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•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30"/>
          <p:cNvSpPr txBox="1"/>
          <p:nvPr/>
        </p:nvSpPr>
        <p:spPr>
          <a:xfrm>
            <a:off x="2190750" y="3904208"/>
            <a:ext cx="81915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0" rIns="0" bIns="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50" b="1" kern="0">
                <a:solidFill>
                  <a:srgbClr val="002D62"/>
                </a:solidFill>
                <a:latin typeface="DM Sans"/>
                <a:ea typeface="DM Sans"/>
                <a:cs typeface="DM Sans"/>
                <a:sym typeface="DM Sans"/>
              </a:rPr>
              <a:t>Implantação ou aperfeiçoamento de Programa de Integridade</a:t>
            </a:r>
            <a:r>
              <a:rPr lang="en-US" sz="1650" kern="0">
                <a:solidFill>
                  <a:srgbClr val="1E293B"/>
                </a:solidFill>
                <a:latin typeface="DM Sans"/>
                <a:ea typeface="DM Sans"/>
                <a:cs typeface="DM Sans"/>
                <a:sym typeface="DM Sans"/>
              </a:rPr>
              <a:t>, analisado pelos órgãos de controle (CGU ou equivalentes locais).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7965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5500" dirty="0">
                <a:latin typeface="Arial" panose="020B0604020202020204" pitchFamily="34" charset="0"/>
                <a:cs typeface="Arial" panose="020B0604020202020204" pitchFamily="34" charset="0"/>
              </a:rPr>
              <a:t>Das 14h00min até 17h00min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58" y="655151"/>
            <a:ext cx="1325883" cy="110300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631378" y="650160"/>
            <a:ext cx="2777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latin typeface="Arial" panose="020B0604020202020204" pitchFamily="34" charset="0"/>
                <a:cs typeface="Arial" panose="020B0604020202020204" pitchFamily="34" charset="0"/>
              </a:rPr>
              <a:t>Período: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2136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2515" y="2753369"/>
            <a:ext cx="10515600" cy="1325563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Seguro Garantia</a:t>
            </a:r>
          </a:p>
        </p:txBody>
      </p:sp>
    </p:spTree>
    <p:extLst>
      <p:ext uri="{BB962C8B-B14F-4D97-AF65-F5344CB8AC3E}">
        <p14:creationId xmlns:p14="http://schemas.microsoft.com/office/powerpoint/2010/main" val="787118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829" y="666206"/>
            <a:ext cx="10515600" cy="917721"/>
          </a:xfrm>
        </p:spPr>
        <p:txBody>
          <a:bodyPr>
            <a:normAutofit/>
          </a:bodyPr>
          <a:lstStyle/>
          <a:p>
            <a:pPr marL="514350" indent="-514350" algn="ctr"/>
            <a:r>
              <a:rPr lang="pt-BR" b="1" dirty="0"/>
              <a:t>Seguro-Garantia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99011" y="1606730"/>
            <a:ext cx="10608733" cy="488550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pt-BR" sz="3400" dirty="0"/>
              <a:t>Conceito de Marçal </a:t>
            </a:r>
            <a:r>
              <a:rPr lang="pt-BR" sz="3400" dirty="0" err="1"/>
              <a:t>Justen</a:t>
            </a:r>
            <a:r>
              <a:rPr lang="pt-BR" sz="3400" dirty="0"/>
              <a:t> Filho:</a:t>
            </a:r>
          </a:p>
          <a:p>
            <a:pPr algn="just">
              <a:buNone/>
            </a:pPr>
            <a:endParaRPr lang="pt-BR" sz="3400" dirty="0"/>
          </a:p>
          <a:p>
            <a:pPr algn="just">
              <a:buNone/>
            </a:pPr>
            <a:r>
              <a:rPr lang="pt-BR" sz="3400" dirty="0"/>
              <a:t>	O seguro-garantia é um contrato de seguro destinado a ser constituído pelo particular (licitante ou contratado), visando a assegurar a liquidação de prestações, indenizações ou penalidades pecuniárias eventualmente devidas em favor do sujeito administrativo</a:t>
            </a:r>
            <a:r>
              <a:rPr lang="pt-BR" sz="2500" dirty="0"/>
              <a:t>.</a:t>
            </a:r>
          </a:p>
          <a:p>
            <a:pPr algn="just">
              <a:buNone/>
            </a:pPr>
            <a:endParaRPr lang="pt-BR" sz="2500" dirty="0"/>
          </a:p>
          <a:p>
            <a:pPr algn="just">
              <a:buNone/>
            </a:pPr>
            <a:r>
              <a:rPr lang="pt-BR" sz="2400" dirty="0"/>
              <a:t>	</a:t>
            </a:r>
            <a:r>
              <a:rPr lang="pt-BR" sz="1800" dirty="0"/>
              <a:t>JUSTEN FILHO, Marçal. Comentários à Lei de Licitações e Contratações Administrativas. Lei 14.133/2021. São Paulo: Thompson Reuters Brasil,2021. p. 190</a:t>
            </a:r>
          </a:p>
          <a:p>
            <a:pPr algn="just">
              <a:buNone/>
            </a:pPr>
            <a:endParaRPr lang="pt-BR" sz="2500" dirty="0"/>
          </a:p>
          <a:p>
            <a:endParaRPr lang="pt-BR" sz="1500" dirty="0"/>
          </a:p>
          <a:p>
            <a:pPr algn="just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013066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829" y="666206"/>
            <a:ext cx="10515600" cy="917721"/>
          </a:xfrm>
        </p:spPr>
        <p:txBody>
          <a:bodyPr>
            <a:normAutofit/>
          </a:bodyPr>
          <a:lstStyle/>
          <a:p>
            <a:pPr marL="514350" indent="-514350" algn="ctr"/>
            <a:r>
              <a:rPr lang="pt-BR" b="1" dirty="0"/>
              <a:t>Seguro-Garantia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99011" y="1606731"/>
            <a:ext cx="10608733" cy="459812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2500" dirty="0"/>
              <a:t>Art. 6º, LIV - seguro-garantia: seguro que garante o fiel cumprimento das obrigações assumidas pelo contratado;</a:t>
            </a:r>
          </a:p>
          <a:p>
            <a:pPr algn="just">
              <a:buNone/>
            </a:pPr>
            <a:r>
              <a:rPr lang="pt-BR" sz="2500" dirty="0"/>
              <a:t>Art. 96. A critério da autoridade competente, em cada caso, </a:t>
            </a:r>
            <a:r>
              <a:rPr lang="pt-BR" sz="2500" b="1" dirty="0"/>
              <a:t>poderá</a:t>
            </a:r>
            <a:r>
              <a:rPr lang="pt-BR" sz="2500" dirty="0"/>
              <a:t> ser exigida, mediante </a:t>
            </a:r>
            <a:r>
              <a:rPr lang="pt-BR" sz="2500" b="1" dirty="0"/>
              <a:t>previsão no edital</a:t>
            </a:r>
            <a:r>
              <a:rPr lang="pt-BR" sz="2500" dirty="0"/>
              <a:t>, prestação de garantia nas contratações de obras, serviços e fornecimentos.</a:t>
            </a:r>
          </a:p>
          <a:p>
            <a:pPr>
              <a:buNone/>
            </a:pPr>
            <a:endParaRPr lang="pt-BR" sz="2500" dirty="0"/>
          </a:p>
          <a:p>
            <a:pPr>
              <a:buNone/>
            </a:pPr>
            <a:r>
              <a:rPr lang="pt-BR" sz="2500" b="1" dirty="0"/>
              <a:t>CABE AO CONTRATADO </a:t>
            </a:r>
            <a:r>
              <a:rPr lang="pt-BR" sz="2500" dirty="0"/>
              <a:t>optar:</a:t>
            </a:r>
          </a:p>
          <a:p>
            <a:pPr>
              <a:buNone/>
            </a:pPr>
            <a:r>
              <a:rPr lang="pt-BR" sz="2500" dirty="0"/>
              <a:t>• caução em dinheiro ou em títulos da dívida pública;</a:t>
            </a:r>
          </a:p>
          <a:p>
            <a:pPr>
              <a:buNone/>
            </a:pPr>
            <a:r>
              <a:rPr lang="pt-BR" sz="2500" dirty="0"/>
              <a:t>•</a:t>
            </a:r>
            <a:r>
              <a:rPr lang="pt-BR" sz="2500" b="1" dirty="0"/>
              <a:t> SEGURO-GARANTIA</a:t>
            </a:r>
            <a:r>
              <a:rPr lang="pt-BR" sz="2500" dirty="0"/>
              <a:t>;</a:t>
            </a:r>
          </a:p>
          <a:p>
            <a:pPr>
              <a:buNone/>
            </a:pPr>
            <a:r>
              <a:rPr lang="pt-BR" sz="2500" dirty="0"/>
              <a:t>• fiança bancária emitida por banco ou instituição financeira devidamente autorizada a operar no País.</a:t>
            </a:r>
          </a:p>
          <a:p>
            <a:endParaRPr lang="pt-BR" sz="1500" dirty="0"/>
          </a:p>
          <a:p>
            <a:pPr algn="just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923585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8640" y="809897"/>
            <a:ext cx="10515600" cy="695653"/>
          </a:xfrm>
        </p:spPr>
        <p:txBody>
          <a:bodyPr>
            <a:normAutofit/>
          </a:bodyPr>
          <a:lstStyle/>
          <a:p>
            <a:pPr marL="514350" indent="-514350" algn="ctr"/>
            <a:r>
              <a:rPr lang="pt-BR" b="1" dirty="0"/>
              <a:t>Objetivo do Seguro Garantia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99011" y="1436914"/>
            <a:ext cx="10608733" cy="5120639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3200" dirty="0"/>
              <a:t>	Art. 97. O seguro-garantia tem por objetivo </a:t>
            </a:r>
            <a:r>
              <a:rPr lang="pt-BR" sz="3200" b="1" dirty="0">
                <a:solidFill>
                  <a:srgbClr val="FF0000"/>
                </a:solidFill>
              </a:rPr>
              <a:t>garantir o fiel cumprimento das obrigações assumidas pelo contratado perante à Administração</a:t>
            </a:r>
            <a:r>
              <a:rPr lang="pt-BR" sz="3200" dirty="0"/>
              <a:t>, </a:t>
            </a:r>
            <a:r>
              <a:rPr lang="pt-BR" sz="3200" b="1" dirty="0">
                <a:solidFill>
                  <a:srgbClr val="0070C0"/>
                </a:solidFill>
              </a:rPr>
              <a:t>inclusive as multas, os prejuízos e as indenizações</a:t>
            </a:r>
            <a:r>
              <a:rPr lang="pt-BR" sz="3200" dirty="0"/>
              <a:t> decorrentes de inadimplemento [...].</a:t>
            </a:r>
          </a:p>
          <a:p>
            <a:pPr algn="just">
              <a:buNone/>
            </a:pPr>
            <a:r>
              <a:rPr lang="pt-BR" sz="3200" b="1" dirty="0"/>
              <a:t>	O prazo de vigência da apólice será igual ou superior ao prazo estabelecido no contrato principal</a:t>
            </a:r>
            <a:r>
              <a:rPr lang="pt-BR" sz="3200" dirty="0"/>
              <a:t> e deverá acompanhar as modificações referentes à vigência deste mediante a emissão do respectivo endosso pela seguradora;</a:t>
            </a:r>
          </a:p>
          <a:p>
            <a:pPr algn="just">
              <a:buNone/>
            </a:pPr>
            <a:r>
              <a:rPr lang="pt-BR" sz="3200" dirty="0"/>
              <a:t>	O seguro-garantia continuará em vigor mesmo se o contratado não tiver pago o prêmio nas datas convencionadas.</a:t>
            </a:r>
          </a:p>
          <a:p>
            <a:endParaRPr lang="pt-BR" sz="1500" dirty="0"/>
          </a:p>
          <a:p>
            <a:pPr algn="just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503931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8640" y="809897"/>
            <a:ext cx="10515600" cy="695653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	</a:t>
            </a:r>
            <a:r>
              <a:rPr lang="pt-BR" sz="3900" dirty="0"/>
              <a:t>O seguro garantia do artigo 97 </a:t>
            </a:r>
            <a:r>
              <a:rPr lang="pt-BR" sz="3900" b="1" dirty="0"/>
              <a:t>não se confunde com a garantia exigida prevista no artigo 58 </a:t>
            </a:r>
            <a:r>
              <a:rPr lang="pt-BR" sz="3900" dirty="0"/>
              <a:t>da lei 14.133/21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99011" y="1959429"/>
            <a:ext cx="10608733" cy="459812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3000" dirty="0"/>
              <a:t>	A </a:t>
            </a:r>
            <a:r>
              <a:rPr lang="pt-BR" sz="3000" b="1" dirty="0"/>
              <a:t>garantia do artigo 58 </a:t>
            </a:r>
            <a:r>
              <a:rPr lang="pt-BR" sz="3000" dirty="0"/>
              <a:t>é para </a:t>
            </a:r>
            <a:r>
              <a:rPr lang="pt-BR" sz="3000" b="1" dirty="0"/>
              <a:t>garantir a proposta apresentada</a:t>
            </a:r>
            <a:r>
              <a:rPr lang="pt-BR" sz="3000" dirty="0"/>
              <a:t>, limitada a 1% do valor da proposta  e implicará execução do valor integral da garantia de proposta a recusa em assinar o contrato ou a não apresentação dos documentos para a contratação.</a:t>
            </a:r>
          </a:p>
          <a:p>
            <a:pPr algn="just">
              <a:buNone/>
            </a:pPr>
            <a:endParaRPr lang="pt-BR" sz="3000" dirty="0"/>
          </a:p>
          <a:p>
            <a:pPr algn="just">
              <a:buNone/>
            </a:pPr>
            <a:r>
              <a:rPr lang="pt-BR" sz="3000" dirty="0"/>
              <a:t>	Já a </a:t>
            </a:r>
            <a:r>
              <a:rPr lang="pt-BR" sz="3000" b="1" dirty="0"/>
              <a:t>garantia prevista no Artigo 97 </a:t>
            </a:r>
            <a:r>
              <a:rPr lang="pt-BR" sz="3000" dirty="0"/>
              <a:t>é para </a:t>
            </a:r>
            <a:r>
              <a:rPr lang="pt-BR" sz="3000" b="1" dirty="0"/>
              <a:t>garantir as contratações de obras, serviços e fornecimento</a:t>
            </a:r>
            <a:r>
              <a:rPr lang="pt-BR" sz="3000" dirty="0"/>
              <a:t> propriamente ditas, limitado de 5 a 10%. Em caso de obras e serviços de engenharia de grande vulto, o seguro-garantia pode chegar a 30%, conforme artigo 99.</a:t>
            </a:r>
          </a:p>
          <a:p>
            <a:pPr algn="just">
              <a:buNone/>
            </a:pPr>
            <a:endParaRPr lang="pt-BR" sz="3000" dirty="0"/>
          </a:p>
          <a:p>
            <a:pPr algn="just">
              <a:buNone/>
            </a:pPr>
            <a:endParaRPr lang="pt-BR" sz="3000" dirty="0"/>
          </a:p>
          <a:p>
            <a:pPr algn="just">
              <a:buNone/>
            </a:pPr>
            <a:endParaRPr lang="pt-BR" sz="2700" dirty="0"/>
          </a:p>
          <a:p>
            <a:endParaRPr lang="pt-BR" sz="1500" dirty="0"/>
          </a:p>
          <a:p>
            <a:pPr algn="just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976825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8443" y="2336112"/>
            <a:ext cx="526732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Garantia da Proposta (Bid Bond)</a:t>
            </a: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571500" y="1966912"/>
            <a:ext cx="55506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Conceito</a:t>
            </a:r>
            <a:r>
              <a:rPr lang="en-US" sz="24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4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Finalidade</a:t>
            </a:r>
            <a:endParaRPr sz="2400" dirty="0"/>
          </a:p>
        </p:txBody>
      </p:sp>
      <p:sp>
        <p:nvSpPr>
          <p:cNvPr id="99" name="Google Shape;99;p14"/>
          <p:cNvSpPr txBox="1"/>
          <p:nvPr/>
        </p:nvSpPr>
        <p:spPr>
          <a:xfrm>
            <a:off x="571500" y="2414587"/>
            <a:ext cx="528637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Prevista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no </a:t>
            </a:r>
            <a:r>
              <a:rPr lang="en-US" sz="20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Art. 58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 Lei 14.133/21, 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proposta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visa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assegurar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manutenção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oferta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celebração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pelo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licitante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vencedor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  <p:sp>
        <p:nvSpPr>
          <p:cNvPr id="101" name="Google Shape;101;p14"/>
          <p:cNvSpPr txBox="1"/>
          <p:nvPr/>
        </p:nvSpPr>
        <p:spPr>
          <a:xfrm>
            <a:off x="457429" y="4432696"/>
            <a:ext cx="5664764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 err="1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Funciona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como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um </a:t>
            </a:r>
            <a:r>
              <a:rPr lang="en-US" sz="2000" b="0" i="0" u="none" strike="noStrike" cap="none" dirty="0" err="1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filtro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0" i="0" u="none" strike="noStrike" cap="none" dirty="0" err="1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seriedade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Obriga o licitante a honrar sua proposta;</a:t>
            </a:r>
            <a:endParaRPr lang="pt-BR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 ser devolvida após a assinatura do contrato ou encerramento da licitação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217229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/>
        </p:nvSpPr>
        <p:spPr>
          <a:xfrm>
            <a:off x="430793" y="2727562"/>
            <a:ext cx="1472039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rgbClr val="C5A059"/>
                </a:solidFill>
                <a:latin typeface="Poppins"/>
                <a:ea typeface="Poppins"/>
                <a:cs typeface="Poppins"/>
                <a:sym typeface="Poppins"/>
              </a:rPr>
              <a:t>1%</a:t>
            </a:r>
            <a:endParaRPr dirty="0"/>
          </a:p>
        </p:txBody>
      </p:sp>
      <p:sp>
        <p:nvSpPr>
          <p:cNvPr id="112" name="Google Shape;112;p15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Limites e Critérios (Art. 58)</a:t>
            </a:r>
            <a:endParaRPr/>
          </a:p>
        </p:txBody>
      </p:sp>
      <p:sp>
        <p:nvSpPr>
          <p:cNvPr id="113" name="Google Shape;113;p15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2333625" y="1750649"/>
            <a:ext cx="9101137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en-US" sz="2200" b="1" i="0" u="none" strike="noStrike" cap="none" dirty="0" err="1" smtClean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Teto</a:t>
            </a:r>
            <a:r>
              <a:rPr lang="en-US" sz="2200" b="1" i="0" u="none" strike="noStrike" cap="none" dirty="0" smtClean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Legal </a:t>
            </a:r>
          </a:p>
          <a:p>
            <a:pPr lvl="0" algn="just"/>
            <a:r>
              <a:rPr lang="pt-BR" sz="2200" b="1" dirty="0" smtClean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Art</a:t>
            </a:r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. 58. Poderá ser exigida, no momento da apresentação da proposta, a comprovação do recolhimento de quantia a título de </a:t>
            </a:r>
            <a:r>
              <a:rPr lang="pt-BR" sz="2200" b="1" u="sng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garantia de proposta</a:t>
            </a:r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, como requisito de </a:t>
            </a:r>
            <a:r>
              <a:rPr lang="pt-BR" sz="2200" b="1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pré</a:t>
            </a:r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-habilitação.</a:t>
            </a:r>
          </a:p>
          <a:p>
            <a:pPr lvl="0" algn="just"/>
            <a:endParaRPr lang="pt-BR" sz="2200" b="1" dirty="0">
              <a:solidFill>
                <a:srgbClr val="002D6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lvl="0" algn="just"/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§ 1º A garantia de proposta não poderá ser superior a 1% (um por cento) do valor estimado para a contratação.</a:t>
            </a:r>
            <a:endParaRPr sz="2200" dirty="0"/>
          </a:p>
        </p:txBody>
      </p:sp>
      <p:sp>
        <p:nvSpPr>
          <p:cNvPr id="115" name="Google Shape;115;p15"/>
          <p:cNvSpPr txBox="1"/>
          <p:nvPr/>
        </p:nvSpPr>
        <p:spPr>
          <a:xfrm>
            <a:off x="2333624" y="4862296"/>
            <a:ext cx="910113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Lato"/>
              </a:rPr>
              <a:t>É uma exigência facultativa da Administração, mas deve estar devidamente justificada no processo e prevista no edital.</a:t>
            </a:r>
            <a:endParaRPr sz="2200" b="1" dirty="0">
              <a:solidFill>
                <a:srgbClr val="002D62"/>
              </a:solidFill>
              <a:latin typeface="Poppins"/>
              <a:ea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65196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3650" y="1976437"/>
            <a:ext cx="526732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315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15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Execução</a:t>
            </a:r>
            <a:r>
              <a:rPr lang="en-US" sz="315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5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Contratual</a:t>
            </a:r>
            <a:endParaRPr dirty="0"/>
          </a:p>
        </p:txBody>
      </p:sp>
      <p:sp>
        <p:nvSpPr>
          <p:cNvPr id="125" name="Google Shape;125;p16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571500" y="1966912"/>
            <a:ext cx="55506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Fundamento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Objetivo</a:t>
            </a:r>
            <a:endParaRPr sz="2200" dirty="0"/>
          </a:p>
        </p:txBody>
      </p:sp>
      <p:sp>
        <p:nvSpPr>
          <p:cNvPr id="127" name="Google Shape;127;p16"/>
          <p:cNvSpPr txBox="1"/>
          <p:nvPr/>
        </p:nvSpPr>
        <p:spPr>
          <a:xfrm>
            <a:off x="571500" y="2414587"/>
            <a:ext cx="5286375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Diferente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proposta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a de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execução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visa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assegurar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adimplemento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das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obrigações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contratuais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200" dirty="0"/>
          </a:p>
        </p:txBody>
      </p:sp>
      <p:sp>
        <p:nvSpPr>
          <p:cNvPr id="129" name="Google Shape;129;p16"/>
          <p:cNvSpPr txBox="1"/>
          <p:nvPr/>
        </p:nvSpPr>
        <p:spPr>
          <a:xfrm>
            <a:off x="609600" y="3938081"/>
            <a:ext cx="49053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Cobre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inadimplementos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contratado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  <a:endParaRPr sz="2200" dirty="0"/>
          </a:p>
        </p:txBody>
      </p:sp>
      <p:sp>
        <p:nvSpPr>
          <p:cNvPr id="131" name="Google Shape;131;p16"/>
          <p:cNvSpPr txBox="1"/>
          <p:nvPr/>
        </p:nvSpPr>
        <p:spPr>
          <a:xfrm>
            <a:off x="571498" y="4890208"/>
            <a:ext cx="528637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pagamento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multas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prejuízos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  <a:endParaRPr sz="2200" dirty="0"/>
          </a:p>
        </p:txBody>
      </p:sp>
      <p:sp>
        <p:nvSpPr>
          <p:cNvPr id="133" name="Google Shape;133;p16"/>
          <p:cNvSpPr txBox="1"/>
          <p:nvPr/>
        </p:nvSpPr>
        <p:spPr>
          <a:xfrm>
            <a:off x="571498" y="5882565"/>
            <a:ext cx="49053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É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uma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opção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discricionária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Administração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Pública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515744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671762"/>
            <a:ext cx="5381625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8875" y="2671762"/>
            <a:ext cx="5381625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250" y="3033712"/>
            <a:ext cx="2857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4625" y="3033712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Limites</a:t>
            </a:r>
            <a:r>
              <a:rPr lang="en-US" sz="315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15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Retenção</a:t>
            </a:r>
            <a:r>
              <a:rPr lang="en-US" sz="315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(Art. 98)</a:t>
            </a:r>
            <a:endParaRPr dirty="0"/>
          </a:p>
        </p:txBody>
      </p:sp>
      <p:sp>
        <p:nvSpPr>
          <p:cNvPr id="144" name="Google Shape;144;p17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857250" y="3595687"/>
            <a:ext cx="5050631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Regra</a:t>
            </a:r>
            <a:r>
              <a:rPr lang="en-US" sz="18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Geral</a:t>
            </a:r>
            <a:r>
              <a:rPr lang="en-US" sz="18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: 5%</a:t>
            </a:r>
            <a:endParaRPr dirty="0"/>
          </a:p>
        </p:txBody>
      </p:sp>
      <p:sp>
        <p:nvSpPr>
          <p:cNvPr id="146" name="Google Shape;146;p17"/>
          <p:cNvSpPr txBox="1"/>
          <p:nvPr/>
        </p:nvSpPr>
        <p:spPr>
          <a:xfrm>
            <a:off x="857250" y="4100512"/>
            <a:ext cx="481012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Para a maioria dos contratos, a garantia máxima é de 5% do valor inicial do contrato.</a:t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6524625" y="3595687"/>
            <a:ext cx="5050631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Exceção: 10%</a:t>
            </a:r>
            <a:endParaRPr/>
          </a:p>
        </p:txBody>
      </p:sp>
      <p:sp>
        <p:nvSpPr>
          <p:cNvPr id="148" name="Google Shape;148;p17"/>
          <p:cNvSpPr txBox="1"/>
          <p:nvPr/>
        </p:nvSpPr>
        <p:spPr>
          <a:xfrm>
            <a:off x="6524625" y="4100512"/>
            <a:ext cx="481012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Contratos de grande vulto ou com alta complexidade técnica e riscos envolvidos.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1130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8640" y="809897"/>
            <a:ext cx="10515600" cy="695653"/>
          </a:xfrm>
        </p:spPr>
        <p:txBody>
          <a:bodyPr>
            <a:normAutofit/>
          </a:bodyPr>
          <a:lstStyle/>
          <a:p>
            <a:pPr marL="514350" indent="-514350" algn="ctr"/>
            <a:r>
              <a:rPr lang="pt-BR" b="1" dirty="0"/>
              <a:t>Percentual mínimo Seguro Garantia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99011" y="1698171"/>
            <a:ext cx="10608733" cy="450668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3000" dirty="0"/>
              <a:t>	Art. 98. Nas contratações de </a:t>
            </a:r>
            <a:r>
              <a:rPr lang="pt-BR" sz="3000" b="1" dirty="0">
                <a:solidFill>
                  <a:srgbClr val="002060"/>
                </a:solidFill>
              </a:rPr>
              <a:t>obras, serviços e fornecimentos, a garantia poderá ser de até 5%</a:t>
            </a:r>
            <a:r>
              <a:rPr lang="pt-BR" sz="3000" dirty="0"/>
              <a:t> do valor inicial do contrato,</a:t>
            </a:r>
            <a:r>
              <a:rPr lang="pt-BR" sz="3000" dirty="0">
                <a:solidFill>
                  <a:srgbClr val="C00000"/>
                </a:solidFill>
              </a:rPr>
              <a:t> </a:t>
            </a:r>
            <a:r>
              <a:rPr lang="pt-BR" sz="3000" b="1" dirty="0">
                <a:solidFill>
                  <a:srgbClr val="C00000"/>
                </a:solidFill>
              </a:rPr>
              <a:t>autorizada a majoração desse percentual para até 10%</a:t>
            </a:r>
            <a:r>
              <a:rPr lang="pt-BR" sz="3000" dirty="0">
                <a:solidFill>
                  <a:srgbClr val="C00000"/>
                </a:solidFill>
              </a:rPr>
              <a:t>, </a:t>
            </a:r>
            <a:r>
              <a:rPr lang="pt-BR" sz="3000" dirty="0"/>
              <a:t>desde que justificada mediante análise da complexidade técnica e dos riscos envolvidos. </a:t>
            </a:r>
          </a:p>
          <a:p>
            <a:pPr algn="just">
              <a:buNone/>
            </a:pPr>
            <a:r>
              <a:rPr lang="pt-BR" sz="3000" dirty="0"/>
              <a:t>	Art. 99. </a:t>
            </a:r>
            <a:r>
              <a:rPr lang="pt-BR" sz="3000" b="1" dirty="0"/>
              <a:t>Nas contratações de obras e serviços de engenharia de grande vulto</a:t>
            </a:r>
            <a:r>
              <a:rPr lang="pt-BR" sz="3000" dirty="0"/>
              <a:t>, poderá ser exigida a prestação de garantia, na modalidade seguro-garantia, com cláusula de retomada prevista no </a:t>
            </a:r>
            <a:r>
              <a:rPr lang="pt-BR" sz="3000" dirty="0">
                <a:hlinkClick r:id="rId3"/>
              </a:rPr>
              <a:t>art. 102 desta Lei</a:t>
            </a:r>
            <a:r>
              <a:rPr lang="pt-BR" sz="3000" dirty="0"/>
              <a:t>, em percentual equivalente a </a:t>
            </a:r>
            <a:r>
              <a:rPr lang="pt-BR" sz="3000" b="1" dirty="0"/>
              <a:t>até 30% (trinta por cento) do valor inicial do contrato</a:t>
            </a:r>
            <a:r>
              <a:rPr lang="pt-BR" sz="3000" dirty="0"/>
              <a:t>.</a:t>
            </a:r>
          </a:p>
          <a:p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389847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67097"/>
            <a:ext cx="10608733" cy="5372854"/>
          </a:xfrm>
        </p:spPr>
        <p:txBody>
          <a:bodyPr numCol="2">
            <a:noAutofit/>
          </a:bodyPr>
          <a:lstStyle/>
          <a:p>
            <a:pPr marL="0" indent="0" algn="ctr">
              <a:buNone/>
            </a:pPr>
            <a:r>
              <a:rPr lang="pt-BR" sz="1900" b="1" dirty="0"/>
              <a:t>1 Programa de Integridade:</a:t>
            </a:r>
          </a:p>
          <a:p>
            <a:pPr marL="0" indent="0">
              <a:buNone/>
            </a:pPr>
            <a:r>
              <a:rPr lang="pt-BR" sz="1900" dirty="0"/>
              <a:t>a) Previsão na Lei 14.133/21</a:t>
            </a:r>
          </a:p>
          <a:p>
            <a:pPr marL="0" indent="0">
              <a:buNone/>
            </a:pPr>
            <a:r>
              <a:rPr lang="pt-BR" sz="1900" dirty="0"/>
              <a:t>b) Derivação desse termo</a:t>
            </a:r>
          </a:p>
          <a:p>
            <a:pPr marL="0" indent="0">
              <a:buNone/>
            </a:pPr>
            <a:r>
              <a:rPr lang="pt-BR" sz="1900" dirty="0"/>
              <a:t>c) Correlação com </a:t>
            </a:r>
            <a:r>
              <a:rPr lang="pt-BR" sz="1900" dirty="0" err="1"/>
              <a:t>Compliance</a:t>
            </a:r>
            <a:r>
              <a:rPr lang="pt-BR" sz="1900" dirty="0"/>
              <a:t> e Ética</a:t>
            </a:r>
          </a:p>
          <a:p>
            <a:pPr marL="0" indent="0">
              <a:buNone/>
            </a:pPr>
            <a:r>
              <a:rPr lang="pt-BR" sz="1900" dirty="0"/>
              <a:t>d) Correlação com a Lei Anticorrupção</a:t>
            </a:r>
          </a:p>
          <a:p>
            <a:pPr marL="0" indent="0">
              <a:buNone/>
            </a:pPr>
            <a:r>
              <a:rPr lang="pt-BR" sz="1900" dirty="0"/>
              <a:t>e) Correlação com improbidade, crime e infração administrativa</a:t>
            </a:r>
          </a:p>
          <a:p>
            <a:pPr marL="0" indent="0">
              <a:buNone/>
            </a:pPr>
            <a:r>
              <a:rPr lang="pt-BR" sz="1900" dirty="0"/>
              <a:t>f) Obrigatório e facultativo nos contratos públicos</a:t>
            </a:r>
          </a:p>
          <a:p>
            <a:pPr marL="0" indent="0">
              <a:buNone/>
            </a:pPr>
            <a:r>
              <a:rPr lang="pt-BR" sz="1900" dirty="0"/>
              <a:t>g) Critério de desempate nas disputas</a:t>
            </a:r>
          </a:p>
          <a:p>
            <a:pPr marL="0" indent="0">
              <a:buNone/>
            </a:pPr>
            <a:r>
              <a:rPr lang="pt-BR" sz="1900" dirty="0"/>
              <a:t>h) Como penalidade aos contratados</a:t>
            </a:r>
          </a:p>
          <a:p>
            <a:pPr marL="0" indent="0">
              <a:buNone/>
            </a:pPr>
            <a:endParaRPr lang="pt-BR" sz="1900" dirty="0" smtClean="0"/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endParaRPr lang="pt-BR" sz="1900" dirty="0" smtClean="0"/>
          </a:p>
          <a:p>
            <a:pPr marL="0" indent="0">
              <a:buNone/>
            </a:pPr>
            <a:endParaRPr lang="pt-BR" sz="1900" dirty="0"/>
          </a:p>
          <a:p>
            <a:pPr marL="0" indent="0" algn="ctr">
              <a:buNone/>
            </a:pPr>
            <a:r>
              <a:rPr lang="pt-BR" sz="1900" b="1" dirty="0" smtClean="0"/>
              <a:t>2 </a:t>
            </a:r>
            <a:r>
              <a:rPr lang="pt-BR" sz="1900" b="1" dirty="0"/>
              <a:t>Garantias de Execução:</a:t>
            </a:r>
          </a:p>
          <a:p>
            <a:pPr marL="0" indent="0">
              <a:buNone/>
            </a:pPr>
            <a:r>
              <a:rPr lang="pt-BR" sz="1900" dirty="0"/>
              <a:t>a) Seguro-garantia</a:t>
            </a:r>
          </a:p>
          <a:p>
            <a:pPr marL="0" indent="0">
              <a:buNone/>
            </a:pPr>
            <a:r>
              <a:rPr lang="pt-BR" sz="1900" dirty="0"/>
              <a:t>b) Condições de execução, pagamento e recebimento</a:t>
            </a:r>
          </a:p>
          <a:p>
            <a:pPr marL="0" indent="0">
              <a:buNone/>
            </a:pPr>
            <a:r>
              <a:rPr lang="pt-BR" sz="1900" dirty="0"/>
              <a:t>c) Previsão </a:t>
            </a:r>
            <a:r>
              <a:rPr lang="pt-BR" sz="1900" dirty="0" err="1"/>
              <a:t>editalícia</a:t>
            </a:r>
            <a:r>
              <a:rPr lang="pt-BR" sz="1900" dirty="0"/>
              <a:t>, Termo de Referência e Contrato</a:t>
            </a:r>
          </a:p>
          <a:p>
            <a:pPr marL="0" indent="0">
              <a:buNone/>
            </a:pPr>
            <a:r>
              <a:rPr lang="pt-BR" sz="1900" dirty="0"/>
              <a:t>d) Licitantes nacionais e internacionais</a:t>
            </a:r>
          </a:p>
          <a:p>
            <a:pPr marL="0" indent="0">
              <a:buNone/>
            </a:pPr>
            <a:r>
              <a:rPr lang="pt-BR" sz="1900" dirty="0"/>
              <a:t>e) Garantia da proposta</a:t>
            </a:r>
          </a:p>
          <a:p>
            <a:pPr marL="0" indent="0">
              <a:buNone/>
            </a:pPr>
            <a:r>
              <a:rPr lang="pt-BR" sz="1900" dirty="0"/>
              <a:t>f) Garantia adicional na inexequibilidade</a:t>
            </a:r>
          </a:p>
          <a:p>
            <a:pPr marL="0" indent="0">
              <a:buNone/>
            </a:pPr>
            <a:r>
              <a:rPr lang="pt-BR" sz="1900" dirty="0"/>
              <a:t>g) Garantia técnica</a:t>
            </a:r>
          </a:p>
          <a:p>
            <a:pPr marL="0" indent="0">
              <a:buNone/>
            </a:pPr>
            <a:r>
              <a:rPr lang="pt-BR" sz="1900" dirty="0"/>
              <a:t>h) Garantia de execução</a:t>
            </a:r>
          </a:p>
          <a:p>
            <a:pPr marL="0" indent="0">
              <a:buNone/>
            </a:pPr>
            <a:r>
              <a:rPr lang="pt-BR" sz="1900" dirty="0"/>
              <a:t>i) Modalidades de garantias</a:t>
            </a:r>
          </a:p>
          <a:p>
            <a:pPr marL="0" indent="0">
              <a:buNone/>
            </a:pPr>
            <a:r>
              <a:rPr lang="pt-BR" sz="1900" dirty="0"/>
              <a:t>j) Renovação da garantia</a:t>
            </a:r>
          </a:p>
          <a:p>
            <a:pPr marL="0" indent="0">
              <a:buNone/>
            </a:pPr>
            <a:r>
              <a:rPr lang="pt-BR" sz="1900" dirty="0"/>
              <a:t>k) Restituição da garantia</a:t>
            </a:r>
          </a:p>
          <a:p>
            <a:pPr marL="0" indent="0">
              <a:buNone/>
            </a:pPr>
            <a:r>
              <a:rPr lang="pt-BR" sz="1900" dirty="0"/>
              <a:t>l) Execução da garantia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1256312" y="681037"/>
            <a:ext cx="8605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/>
              <a:t>Programa de Integridade e Garantias de Execução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95174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581275"/>
            <a:ext cx="3492549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799" y="2581275"/>
            <a:ext cx="3492549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099" y="2581275"/>
            <a:ext cx="3492549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7250" y="2905125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35549" y="2905125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13849" y="2905125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Modalidades</a:t>
            </a:r>
            <a:r>
              <a:rPr lang="en-US" sz="315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5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Disponíveis</a:t>
            </a:r>
            <a:r>
              <a:rPr lang="en-US" sz="315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(Art. 96)</a:t>
            </a:r>
            <a:endParaRPr dirty="0"/>
          </a:p>
        </p:txBody>
      </p:sp>
      <p:sp>
        <p:nvSpPr>
          <p:cNvPr id="161" name="Google Shape;161;p18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857250" y="3429000"/>
            <a:ext cx="3067102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Caução</a:t>
            </a:r>
            <a:endParaRPr/>
          </a:p>
        </p:txBody>
      </p:sp>
      <p:sp>
        <p:nvSpPr>
          <p:cNvPr id="163" name="Google Shape;163;p18"/>
          <p:cNvSpPr txBox="1"/>
          <p:nvPr/>
        </p:nvSpPr>
        <p:spPr>
          <a:xfrm>
            <a:off x="857250" y="3933825"/>
            <a:ext cx="2921049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Dinheiro ou títulos da dívida pública, registrados em sistema central de custódia.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4635549" y="3429000"/>
            <a:ext cx="3067102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Seguro-Garantia</a:t>
            </a:r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4635549" y="3933825"/>
            <a:ext cx="2921049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Apólice emitida por seguradora autorizada pela SUSEP.</a:t>
            </a: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8413849" y="3429000"/>
            <a:ext cx="3067102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Fiança Bancária</a:t>
            </a:r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8413849" y="3933825"/>
            <a:ext cx="2921049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Carta de fiança emitida por instituição financeira.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3113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47700" y="571500"/>
            <a:ext cx="999755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Art. 96. A critério da autoridade competente, em cada caso, </a:t>
            </a:r>
            <a:r>
              <a:rPr lang="pt-BR" sz="2200" b="1" dirty="0">
                <a:solidFill>
                  <a:srgbClr val="FF0000"/>
                </a:solidFill>
                <a:latin typeface="Poppins"/>
                <a:ea typeface="Poppins"/>
                <a:cs typeface="Poppins"/>
              </a:rPr>
              <a:t>poderá ser exigida</a:t>
            </a:r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, </a:t>
            </a:r>
            <a:r>
              <a:rPr lang="pt-BR" sz="2200" b="1" dirty="0">
                <a:solidFill>
                  <a:schemeClr val="tx1"/>
                </a:solidFill>
                <a:latin typeface="Poppins"/>
                <a:ea typeface="Poppins"/>
                <a:cs typeface="Poppins"/>
              </a:rPr>
              <a:t>mediante previsão no edital</a:t>
            </a:r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, prestação de garantia nas contratações de obras, serviços e fornecimentos.</a:t>
            </a:r>
          </a:p>
          <a:p>
            <a:pPr algn="just"/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§ 1º </a:t>
            </a:r>
            <a:r>
              <a:rPr lang="pt-BR" sz="2200" b="1" u="sng" dirty="0" smtClean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CABERÁ AO CONTRATADO OPTAR </a:t>
            </a:r>
            <a:r>
              <a:rPr lang="pt-BR" sz="2200" b="1" dirty="0" smtClean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por </a:t>
            </a:r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uma das seguintes modalidades de garantia:</a:t>
            </a:r>
          </a:p>
          <a:p>
            <a:pPr algn="just"/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I - </a:t>
            </a:r>
            <a:r>
              <a:rPr lang="pt-BR" sz="2200" b="1" dirty="0" smtClean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CAUÇÃO </a:t>
            </a:r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em dinheiro ou em títulos da dívida pública emitidos sob a forma escritural, mediante registro em sistema centralizado de liquidação e de custódia autorizado pelo Banco Central do Brasil, e avaliados por seus valores econômicos, conforme definido pelo Ministério da Economia;</a:t>
            </a:r>
          </a:p>
          <a:p>
            <a:pPr algn="just"/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II - </a:t>
            </a:r>
            <a:r>
              <a:rPr lang="pt-BR" sz="2200" b="1" dirty="0" smtClean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SEGURO-GARANTIA;</a:t>
            </a:r>
            <a:endParaRPr lang="pt-BR" sz="2200" b="1" dirty="0">
              <a:solidFill>
                <a:srgbClr val="002D62"/>
              </a:solidFill>
              <a:latin typeface="Poppins"/>
              <a:ea typeface="Poppins"/>
              <a:cs typeface="Poppins"/>
            </a:endParaRPr>
          </a:p>
          <a:p>
            <a:pPr algn="just"/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III - </a:t>
            </a:r>
            <a:r>
              <a:rPr lang="pt-BR" sz="2200" b="1" dirty="0" smtClean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FIANÇA BANCÁRIA emitida </a:t>
            </a:r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por banco ou instituição financeira devidamente autorizada a operar no País pelo Banco Central do Brasil.</a:t>
            </a:r>
          </a:p>
          <a:p>
            <a:pPr algn="just"/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IV - </a:t>
            </a:r>
            <a:r>
              <a:rPr lang="pt-BR" sz="2200" b="1" dirty="0" smtClean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TÍTULO DE CAPITALIZAÇÃO custeado </a:t>
            </a:r>
            <a:r>
              <a:rPr lang="pt-BR" sz="22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por pagamento único, com resgate pelo valor total. </a:t>
            </a:r>
          </a:p>
        </p:txBody>
      </p:sp>
    </p:spTree>
    <p:extLst>
      <p:ext uri="{BB962C8B-B14F-4D97-AF65-F5344CB8AC3E}">
        <p14:creationId xmlns:p14="http://schemas.microsoft.com/office/powerpoint/2010/main" val="143927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3650" y="1976437"/>
            <a:ext cx="5753100" cy="473303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Escolha e Aceitabilidade</a:t>
            </a:r>
            <a:endParaRPr/>
          </a:p>
        </p:txBody>
      </p:sp>
      <p:sp>
        <p:nvSpPr>
          <p:cNvPr id="176" name="Google Shape;176;p19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9"/>
          <p:cNvSpPr txBox="1"/>
          <p:nvPr/>
        </p:nvSpPr>
        <p:spPr>
          <a:xfrm>
            <a:off x="571500" y="1966912"/>
            <a:ext cx="55506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Prerrogativa</a:t>
            </a:r>
            <a:r>
              <a:rPr lang="en-US" sz="20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Contratado</a:t>
            </a:r>
            <a:endParaRPr sz="2000" dirty="0"/>
          </a:p>
        </p:txBody>
      </p:sp>
      <p:sp>
        <p:nvSpPr>
          <p:cNvPr id="178" name="Google Shape;178;p19"/>
          <p:cNvSpPr txBox="1"/>
          <p:nvPr/>
        </p:nvSpPr>
        <p:spPr>
          <a:xfrm>
            <a:off x="571500" y="2414587"/>
            <a:ext cx="528637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Cabe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contratado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escolher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qual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modalidade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irá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prestar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entre as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três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previstas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lei.</a:t>
            </a:r>
            <a:endParaRPr sz="2000" dirty="0"/>
          </a:p>
        </p:txBody>
      </p:sp>
      <p:sp>
        <p:nvSpPr>
          <p:cNvPr id="180" name="Google Shape;180;p19"/>
          <p:cNvSpPr txBox="1"/>
          <p:nvPr/>
        </p:nvSpPr>
        <p:spPr>
          <a:xfrm>
            <a:off x="523875" y="3939480"/>
            <a:ext cx="528637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Administração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não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pode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impor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modalidade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</a:t>
            </a:r>
            <a:r>
              <a:rPr lang="en-US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-se </a:t>
            </a: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conferir</a:t>
            </a:r>
            <a:r>
              <a:rPr lang="en-US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autenticidade</a:t>
            </a:r>
            <a:r>
              <a:rPr lang="en-US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das </a:t>
            </a: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apólices</a:t>
            </a:r>
            <a:r>
              <a:rPr lang="en-US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cartas de </a:t>
            </a: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fiança</a:t>
            </a:r>
            <a:r>
              <a:rPr lang="en-US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 garantia deve cobrir todo o período de 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execução</a:t>
            </a: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7193567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3650" y="1976437"/>
            <a:ext cx="526732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Seguro-Garantia: Protagonismo</a:t>
            </a:r>
            <a:endParaRPr/>
          </a:p>
        </p:txBody>
      </p:sp>
      <p:sp>
        <p:nvSpPr>
          <p:cNvPr id="193" name="Google Shape;193;p20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0"/>
          <p:cNvSpPr txBox="1"/>
          <p:nvPr/>
        </p:nvSpPr>
        <p:spPr>
          <a:xfrm>
            <a:off x="571500" y="1966912"/>
            <a:ext cx="55506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A </a:t>
            </a: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Apólice</a:t>
            </a:r>
            <a:r>
              <a:rPr lang="en-US" sz="20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0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NLLC</a:t>
            </a:r>
            <a:endParaRPr sz="2000" dirty="0"/>
          </a:p>
        </p:txBody>
      </p:sp>
      <p:sp>
        <p:nvSpPr>
          <p:cNvPr id="195" name="Google Shape;195;p20"/>
          <p:cNvSpPr txBox="1"/>
          <p:nvPr/>
        </p:nvSpPr>
        <p:spPr>
          <a:xfrm>
            <a:off x="571500" y="2414587"/>
            <a:ext cx="528637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seguro-garantia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ganhou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força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Nova Lei de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Licitações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como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modalidade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preferida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obras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serviços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engenharia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  <p:sp>
        <p:nvSpPr>
          <p:cNvPr id="197" name="Google Shape;197;p20"/>
          <p:cNvSpPr txBox="1"/>
          <p:nvPr/>
        </p:nvSpPr>
        <p:spPr>
          <a:xfrm>
            <a:off x="463313" y="3971032"/>
            <a:ext cx="540749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Vigência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coincidir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com 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contrato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 cobrir todas as obrigações principais e acessórias;</a:t>
            </a:r>
            <a:endParaRPr lang="pt-BR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Pode ser exigido como critério de qualificação em grandes projetos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0110146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775" y="1885971"/>
            <a:ext cx="5753099" cy="459581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Cláusula de Retomada (Art. 102)</a:t>
            </a:r>
            <a:endParaRPr/>
          </a:p>
        </p:txBody>
      </p:sp>
      <p:sp>
        <p:nvSpPr>
          <p:cNvPr id="210" name="Google Shape;210;p21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1"/>
          <p:cNvSpPr txBox="1"/>
          <p:nvPr/>
        </p:nvSpPr>
        <p:spPr>
          <a:xfrm>
            <a:off x="6334124" y="1716694"/>
            <a:ext cx="55506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Inovação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: "Step-in"</a:t>
            </a:r>
            <a:endParaRPr sz="2200" dirty="0"/>
          </a:p>
        </p:txBody>
      </p:sp>
      <p:sp>
        <p:nvSpPr>
          <p:cNvPr id="212" name="Google Shape;212;p21"/>
          <p:cNvSpPr txBox="1"/>
          <p:nvPr/>
        </p:nvSpPr>
        <p:spPr>
          <a:xfrm>
            <a:off x="6330286" y="2113319"/>
            <a:ext cx="538930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obras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grande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vulto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seguro-garantia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pode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prever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obrigação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seguradora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assumir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execução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objeto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caso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inadimplemento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200" dirty="0"/>
          </a:p>
        </p:txBody>
      </p:sp>
      <p:sp>
        <p:nvSpPr>
          <p:cNvPr id="214" name="Google Shape;214;p21"/>
          <p:cNvSpPr txBox="1"/>
          <p:nvPr/>
        </p:nvSpPr>
        <p:spPr>
          <a:xfrm>
            <a:off x="6334124" y="4012655"/>
            <a:ext cx="5286375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Seguradora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assume 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obra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subcontrata</a:t>
            </a:r>
            <a:r>
              <a:rPr lang="en-US" sz="22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Isenção de multas se a seguradora concluir o objeto</a:t>
            </a:r>
            <a:r>
              <a:rPr lang="pt-BR" sz="22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Visa </a:t>
            </a:r>
            <a:r>
              <a:rPr lang="en-US" sz="22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evitar</a:t>
            </a:r>
            <a:r>
              <a:rPr lang="en-US" sz="2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obras</a:t>
            </a:r>
            <a:r>
              <a:rPr lang="en-US" sz="2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paralisadas</a:t>
            </a:r>
            <a:r>
              <a:rPr lang="en-US" sz="22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1161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5577" y="600891"/>
            <a:ext cx="10515600" cy="695653"/>
          </a:xfrm>
        </p:spPr>
        <p:txBody>
          <a:bodyPr>
            <a:normAutofit/>
          </a:bodyPr>
          <a:lstStyle/>
          <a:p>
            <a:pPr marL="514350" indent="-514350" algn="ctr"/>
            <a:r>
              <a:rPr lang="pt-BR" b="1" dirty="0"/>
              <a:t>Seguradora assumindo a execução.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99011" y="1436914"/>
            <a:ext cx="10608733" cy="5068389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2900" dirty="0"/>
              <a:t>	Art. 102. </a:t>
            </a:r>
            <a:r>
              <a:rPr lang="pt-BR" sz="2900" b="1" dirty="0">
                <a:solidFill>
                  <a:srgbClr val="002060"/>
                </a:solidFill>
              </a:rPr>
              <a:t>Na contratação de obras e serviços de engenharia</a:t>
            </a:r>
            <a:r>
              <a:rPr lang="pt-BR" sz="2900" dirty="0"/>
              <a:t>, o edital poderá exigir a prestação da garantia na modalidade seguro-garantia e </a:t>
            </a:r>
            <a:r>
              <a:rPr lang="pt-BR" sz="2900" b="1" dirty="0">
                <a:solidFill>
                  <a:srgbClr val="C00000"/>
                </a:solidFill>
              </a:rPr>
              <a:t>prever a obrigação de a seguradora, em caso de inadimplemento pelo contratado, assumir a execução e concluir o objeto do contrato.</a:t>
            </a:r>
          </a:p>
          <a:p>
            <a:pPr algn="just"/>
            <a:r>
              <a:rPr lang="pt-BR" sz="2900" dirty="0"/>
              <a:t>a </a:t>
            </a:r>
            <a:r>
              <a:rPr lang="pt-BR" sz="2900" b="1" dirty="0"/>
              <a:t>seguradora deverá firmar o contrato</a:t>
            </a:r>
            <a:r>
              <a:rPr lang="pt-BR" sz="2900" dirty="0"/>
              <a:t>, inclusive os aditivos,</a:t>
            </a:r>
          </a:p>
          <a:p>
            <a:pPr algn="just"/>
            <a:r>
              <a:rPr lang="pt-BR" sz="2900" dirty="0"/>
              <a:t>a emissão de </a:t>
            </a:r>
            <a:r>
              <a:rPr lang="pt-BR" sz="2900" b="1" dirty="0"/>
              <a:t>empenho em nome da seguradora</a:t>
            </a:r>
            <a:r>
              <a:rPr lang="pt-BR" sz="2900" dirty="0"/>
              <a:t>, ou a quem ela indicar para a conclusão do contrato, será autorizada desde que demonstrada sua regularidade fiscal;</a:t>
            </a:r>
          </a:p>
          <a:p>
            <a:pPr algn="just"/>
            <a:r>
              <a:rPr lang="pt-BR" sz="2900" dirty="0"/>
              <a:t> </a:t>
            </a:r>
            <a:r>
              <a:rPr lang="pt-BR" sz="2900" b="1" dirty="0"/>
              <a:t>a seguradora poderá subcontratar </a:t>
            </a:r>
            <a:r>
              <a:rPr lang="pt-BR" sz="2900" dirty="0"/>
              <a:t>a conclusão do contrato, total ou parcialmente.</a:t>
            </a:r>
          </a:p>
          <a:p>
            <a:pPr algn="just">
              <a:buNone/>
            </a:pPr>
            <a:endParaRPr lang="pt-BR" sz="1200" b="1" dirty="0">
              <a:solidFill>
                <a:srgbClr val="C00000"/>
              </a:solidFill>
            </a:endParaRPr>
          </a:p>
          <a:p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9199692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5577" y="600891"/>
            <a:ext cx="10515600" cy="695653"/>
          </a:xfrm>
        </p:spPr>
        <p:txBody>
          <a:bodyPr>
            <a:normAutofit/>
          </a:bodyPr>
          <a:lstStyle/>
          <a:p>
            <a:pPr marL="514350" indent="-514350" algn="ctr"/>
            <a:r>
              <a:rPr lang="pt-BR" b="1" dirty="0"/>
              <a:t>Seguradora assumindo a execução.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99011" y="1436914"/>
            <a:ext cx="10608733" cy="5068389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2900" dirty="0"/>
              <a:t>	Art. 102, Parágrafo Único [...]</a:t>
            </a:r>
          </a:p>
          <a:p>
            <a:pPr algn="just">
              <a:buNone/>
            </a:pPr>
            <a:r>
              <a:rPr lang="pt-BR" sz="3200" dirty="0"/>
              <a:t> 	I - caso a seguradora execute e conclua o objeto do contrato, estará isenta da obrigação de pagar a importância segurada indicada na apólice;</a:t>
            </a:r>
          </a:p>
          <a:p>
            <a:pPr algn="just">
              <a:buNone/>
            </a:pPr>
            <a:r>
              <a:rPr lang="pt-BR" sz="3200" dirty="0"/>
              <a:t>	II - caso a seguradora não assuma a execução do contrato, pagará a integralidade da importância segurada indicada na apólice.</a:t>
            </a:r>
          </a:p>
          <a:p>
            <a:pPr algn="just">
              <a:buNone/>
            </a:pPr>
            <a:endParaRPr lang="pt-BR" sz="1200" b="1" dirty="0">
              <a:solidFill>
                <a:srgbClr val="C00000"/>
              </a:solidFill>
            </a:endParaRPr>
          </a:p>
          <a:p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1822975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3650" y="1976437"/>
            <a:ext cx="526732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Execução, Pagamento e Recebimento</a:t>
            </a:r>
            <a:endParaRPr/>
          </a:p>
        </p:txBody>
      </p:sp>
      <p:sp>
        <p:nvSpPr>
          <p:cNvPr id="227" name="Google Shape;227;p22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571500" y="1966912"/>
            <a:ext cx="55506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Vínculo</a:t>
            </a:r>
            <a:r>
              <a:rPr lang="en-US" sz="20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Indissociável</a:t>
            </a:r>
            <a:endParaRPr sz="2000" dirty="0"/>
          </a:p>
        </p:txBody>
      </p:sp>
      <p:sp>
        <p:nvSpPr>
          <p:cNvPr id="229" name="Google Shape;229;p22"/>
          <p:cNvSpPr txBox="1"/>
          <p:nvPr/>
        </p:nvSpPr>
        <p:spPr>
          <a:xfrm>
            <a:off x="571500" y="2414587"/>
            <a:ext cx="528637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está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diretamente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ligada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ciclo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vida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Sua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eficácia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é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condição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para 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início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pagamentos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medições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muitos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editais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  <p:sp>
        <p:nvSpPr>
          <p:cNvPr id="231" name="Google Shape;231;p22"/>
          <p:cNvSpPr txBox="1"/>
          <p:nvPr/>
        </p:nvSpPr>
        <p:spPr>
          <a:xfrm>
            <a:off x="571500" y="4543078"/>
            <a:ext cx="490537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Recebimento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provisório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vs.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definitivo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Retenções</a:t>
            </a:r>
            <a:r>
              <a:rPr lang="en-US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cautelares</a:t>
            </a:r>
            <a:r>
              <a:rPr lang="en-US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faturas</a:t>
            </a:r>
            <a:r>
              <a:rPr lang="en-US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 como reserva para multas moratórias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6598571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1" name="Google Shape;241;p23"/>
          <p:cNvGraphicFramePr/>
          <p:nvPr/>
        </p:nvGraphicFramePr>
        <p:xfrm>
          <a:off x="571500" y="3071812"/>
          <a:ext cx="11049000" cy="22003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06275"/>
                <a:gridCol w="7242725"/>
              </a:tblGrid>
              <a:tr h="550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 dirty="0" err="1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Fase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Impacto na Garantia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D62"/>
                    </a:solidFill>
                  </a:tcPr>
                </a:tc>
              </a:tr>
              <a:tr h="550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Atraso na Obra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Acionamento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de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multa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via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garantia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50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Pagamento Mensal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Verificação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da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validade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da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apólice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(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renovação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).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50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Recebimento Definitivo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Início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do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prazo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para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liberação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ou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garantia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técnica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242" name="Google Shape;242;p23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Gestão de Riscos Operacionais</a:t>
            </a:r>
            <a:endParaRPr/>
          </a:p>
        </p:txBody>
      </p:sp>
      <p:sp>
        <p:nvSpPr>
          <p:cNvPr id="243" name="Google Shape;243;p23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3"/>
          <p:cNvSpPr txBox="1"/>
          <p:nvPr/>
        </p:nvSpPr>
        <p:spPr>
          <a:xfrm>
            <a:off x="571500" y="2643187"/>
            <a:ext cx="110490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 Administração deve monitorar a execução para acionar a garantia se houver risco de prejuízo ao erário.</a:t>
            </a: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571500" y="4152900"/>
            <a:ext cx="3806279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3"/>
          <p:cNvSpPr/>
          <p:nvPr/>
        </p:nvSpPr>
        <p:spPr>
          <a:xfrm>
            <a:off x="4377779" y="4152900"/>
            <a:ext cx="724272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3"/>
          <p:cNvSpPr/>
          <p:nvPr/>
        </p:nvSpPr>
        <p:spPr>
          <a:xfrm>
            <a:off x="571500" y="4705350"/>
            <a:ext cx="3806279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3"/>
          <p:cNvSpPr/>
          <p:nvPr/>
        </p:nvSpPr>
        <p:spPr>
          <a:xfrm>
            <a:off x="4377779" y="4705350"/>
            <a:ext cx="724272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3"/>
          <p:cNvSpPr/>
          <p:nvPr/>
        </p:nvSpPr>
        <p:spPr>
          <a:xfrm>
            <a:off x="571500" y="5257800"/>
            <a:ext cx="3806279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3"/>
          <p:cNvSpPr/>
          <p:nvPr/>
        </p:nvSpPr>
        <p:spPr>
          <a:xfrm>
            <a:off x="4377779" y="5257800"/>
            <a:ext cx="724272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236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1438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3650" y="1814513"/>
            <a:ext cx="5488782" cy="39528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4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Previsão nos Instrumentos</a:t>
            </a:r>
            <a:endParaRPr/>
          </a:p>
        </p:txBody>
      </p:sp>
      <p:sp>
        <p:nvSpPr>
          <p:cNvPr id="259" name="Google Shape;259;p24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4"/>
          <p:cNvSpPr txBox="1"/>
          <p:nvPr/>
        </p:nvSpPr>
        <p:spPr>
          <a:xfrm>
            <a:off x="571500" y="1966912"/>
            <a:ext cx="55506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Onde</a:t>
            </a:r>
            <a:r>
              <a:rPr lang="en-US" sz="20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Prever</a:t>
            </a:r>
            <a:r>
              <a:rPr lang="en-US" sz="20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sz="2000" dirty="0"/>
          </a:p>
        </p:txBody>
      </p:sp>
      <p:sp>
        <p:nvSpPr>
          <p:cNvPr id="261" name="Google Shape;261;p24"/>
          <p:cNvSpPr txBox="1"/>
          <p:nvPr/>
        </p:nvSpPr>
        <p:spPr>
          <a:xfrm>
            <a:off x="571500" y="2414587"/>
            <a:ext cx="528637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exigência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constar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obrigatoriamente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no </a:t>
            </a:r>
            <a:r>
              <a:rPr lang="en-US" sz="20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Edital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no </a:t>
            </a:r>
            <a:r>
              <a:rPr lang="en-US" sz="20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Termo</a:t>
            </a:r>
            <a:r>
              <a:rPr lang="en-US" sz="20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  <p:sp>
        <p:nvSpPr>
          <p:cNvPr id="263" name="Google Shape;263;p24"/>
          <p:cNvSpPr txBox="1"/>
          <p:nvPr/>
        </p:nvSpPr>
        <p:spPr>
          <a:xfrm>
            <a:off x="857250" y="4042083"/>
            <a:ext cx="490537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TR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justifica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percentual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escolhido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Edital define prazos de apresentação;</a:t>
            </a:r>
            <a:endParaRPr lang="pt-BR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Minuta </a:t>
            </a: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 contrato detalha as sanções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17911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5111" y="2903899"/>
            <a:ext cx="11401778" cy="78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Governança e Planejamento</a:t>
            </a:r>
          </a:p>
        </p:txBody>
      </p:sp>
    </p:spTree>
    <p:extLst>
      <p:ext uri="{BB962C8B-B14F-4D97-AF65-F5344CB8AC3E}">
        <p14:creationId xmlns:p14="http://schemas.microsoft.com/office/powerpoint/2010/main" val="24094738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457325"/>
            <a:ext cx="11049000" cy="48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5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Detalhamento Técnico (TR)</a:t>
            </a:r>
            <a:endParaRPr/>
          </a:p>
        </p:txBody>
      </p:sp>
      <p:sp>
        <p:nvSpPr>
          <p:cNvPr id="275" name="Google Shape;275;p25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5"/>
          <p:cNvSpPr txBox="1"/>
          <p:nvPr/>
        </p:nvSpPr>
        <p:spPr>
          <a:xfrm>
            <a:off x="857250" y="1781175"/>
            <a:ext cx="11001375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Justificativa</a:t>
            </a:r>
            <a:r>
              <a:rPr lang="en-US" sz="18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18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endParaRPr dirty="0"/>
          </a:p>
        </p:txBody>
      </p:sp>
      <p:sp>
        <p:nvSpPr>
          <p:cNvPr id="277" name="Google Shape;277;p25"/>
          <p:cNvSpPr txBox="1"/>
          <p:nvPr/>
        </p:nvSpPr>
        <p:spPr>
          <a:xfrm>
            <a:off x="857250" y="2286000"/>
            <a:ext cx="10477500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Termo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Referência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claro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que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exigir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5%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10%? 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complexidade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demonstrada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evitar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sobrepreço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indireto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já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que 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custo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é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repassado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pelo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licitante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para 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preço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final.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0592272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3650" y="1976437"/>
            <a:ext cx="526732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6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Licitantes Internacionais</a:t>
            </a:r>
            <a:endParaRPr/>
          </a:p>
        </p:txBody>
      </p:sp>
      <p:sp>
        <p:nvSpPr>
          <p:cNvPr id="286" name="Google Shape;286;p26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6"/>
          <p:cNvSpPr txBox="1"/>
          <p:nvPr/>
        </p:nvSpPr>
        <p:spPr>
          <a:xfrm>
            <a:off x="571500" y="1966912"/>
            <a:ext cx="55506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Equidade</a:t>
            </a:r>
            <a:r>
              <a:rPr lang="en-US" sz="20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Moeda</a:t>
            </a:r>
            <a:endParaRPr sz="2000" dirty="0"/>
          </a:p>
        </p:txBody>
      </p:sp>
      <p:sp>
        <p:nvSpPr>
          <p:cNvPr id="288" name="Google Shape;288;p26"/>
          <p:cNvSpPr txBox="1"/>
          <p:nvPr/>
        </p:nvSpPr>
        <p:spPr>
          <a:xfrm>
            <a:off x="571500" y="2414587"/>
            <a:ext cx="528637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Empresas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estrangeiras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devem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prestar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paridade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com as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nacionais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  <p:sp>
        <p:nvSpPr>
          <p:cNvPr id="290" name="Google Shape;290;p26"/>
          <p:cNvSpPr txBox="1"/>
          <p:nvPr/>
        </p:nvSpPr>
        <p:spPr>
          <a:xfrm>
            <a:off x="571500" y="3712964"/>
            <a:ext cx="528637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pode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moeda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estrangeira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(se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previsto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);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Conversão pelo câmbio do dia anterior à prestação;</a:t>
            </a:r>
            <a:endParaRPr lang="pt-BR" sz="20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Exigência </a:t>
            </a: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 representação legal no Brasil.</a:t>
            </a:r>
            <a:endParaRPr lang="pt-BR" sz="2000" dirty="0"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7895647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575" y="-2320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7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Garantias no Exterior</a:t>
            </a:r>
            <a:endParaRPr/>
          </a:p>
        </p:txBody>
      </p:sp>
      <p:sp>
        <p:nvSpPr>
          <p:cNvPr id="301" name="Google Shape;301;p27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7"/>
          <p:cNvSpPr txBox="1"/>
          <p:nvPr/>
        </p:nvSpPr>
        <p:spPr>
          <a:xfrm>
            <a:off x="542925" y="3137034"/>
            <a:ext cx="11049000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Para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licitantes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sem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sede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no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Brasil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a lei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permite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fiança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seguro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emitido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instituição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estrangeira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desde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que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aceita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pelo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Tesouro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Nacional e com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cláusulas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eleição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foro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no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Brasil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5560212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6728"/>
            <a:ext cx="12192000" cy="603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3650" y="1976437"/>
            <a:ext cx="5639084" cy="413776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8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Inexequibilidade e Risco (Art. 59)</a:t>
            </a:r>
            <a:endParaRPr/>
          </a:p>
        </p:txBody>
      </p:sp>
      <p:sp>
        <p:nvSpPr>
          <p:cNvPr id="311" name="Google Shape;311;p28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8"/>
          <p:cNvSpPr txBox="1"/>
          <p:nvPr/>
        </p:nvSpPr>
        <p:spPr>
          <a:xfrm>
            <a:off x="571500" y="1966912"/>
            <a:ext cx="55506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"</a:t>
            </a: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Complementar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"</a:t>
            </a:r>
            <a:endParaRPr sz="2200" dirty="0"/>
          </a:p>
        </p:txBody>
      </p:sp>
      <p:sp>
        <p:nvSpPr>
          <p:cNvPr id="313" name="Google Shape;313;p28"/>
          <p:cNvSpPr txBox="1"/>
          <p:nvPr/>
        </p:nvSpPr>
        <p:spPr>
          <a:xfrm>
            <a:off x="571500" y="2414587"/>
            <a:ext cx="528637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Quando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proposta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é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considerada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muito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baixa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risco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inexequibilidade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), 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Administração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pode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exigir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adicional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mitigar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risco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abandono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  <p:sp>
        <p:nvSpPr>
          <p:cNvPr id="315" name="Google Shape;315;p28"/>
          <p:cNvSpPr txBox="1"/>
          <p:nvPr/>
        </p:nvSpPr>
        <p:spPr>
          <a:xfrm>
            <a:off x="523875" y="4432696"/>
            <a:ext cx="528637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Aplica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-se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obras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serviços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engenharia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Soma-se à garantia de execução comum.</a:t>
            </a:r>
            <a:endParaRPr lang="pt-BR" sz="2000"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6117841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 txBox="1"/>
          <p:nvPr/>
        </p:nvSpPr>
        <p:spPr>
          <a:xfrm>
            <a:off x="571500" y="2422044"/>
            <a:ext cx="4124325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 err="1" smtClean="0">
                <a:solidFill>
                  <a:srgbClr val="C5A059"/>
                </a:solidFill>
                <a:latin typeface="Poppins"/>
                <a:ea typeface="Poppins"/>
                <a:cs typeface="Poppins"/>
                <a:sym typeface="Poppins"/>
              </a:rPr>
              <a:t>Fórmula</a:t>
            </a:r>
            <a:endParaRPr dirty="0"/>
          </a:p>
        </p:txBody>
      </p:sp>
      <p:sp>
        <p:nvSpPr>
          <p:cNvPr id="324" name="Google Shape;324;p29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O Cálculo do Adicional</a:t>
            </a:r>
            <a:endParaRPr/>
          </a:p>
        </p:txBody>
      </p:sp>
      <p:sp>
        <p:nvSpPr>
          <p:cNvPr id="325" name="Google Shape;325;p29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9"/>
          <p:cNvSpPr txBox="1"/>
          <p:nvPr/>
        </p:nvSpPr>
        <p:spPr>
          <a:xfrm>
            <a:off x="5076825" y="1785104"/>
            <a:ext cx="687085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Adicional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= (85% do </a:t>
            </a: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Orçamento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) - (Valor da </a:t>
            </a: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Proposta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  <a:endParaRPr sz="2200" dirty="0"/>
          </a:p>
        </p:txBody>
      </p:sp>
      <p:sp>
        <p:nvSpPr>
          <p:cNvPr id="327" name="Google Shape;327;p29"/>
          <p:cNvSpPr txBox="1"/>
          <p:nvPr/>
        </p:nvSpPr>
        <p:spPr>
          <a:xfrm>
            <a:off x="5076825" y="2814459"/>
            <a:ext cx="6543675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 o valor da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proposta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for inferior a 85% do valor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orçado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pela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Administração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diferença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prestada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como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adicional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200" dirty="0"/>
          </a:p>
        </p:txBody>
      </p:sp>
      <p:sp>
        <p:nvSpPr>
          <p:cNvPr id="2" name="Retângulo 1"/>
          <p:cNvSpPr/>
          <p:nvPr/>
        </p:nvSpPr>
        <p:spPr>
          <a:xfrm>
            <a:off x="571500" y="4826675"/>
            <a:ext cx="11048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Art. 59 [...]</a:t>
            </a:r>
          </a:p>
          <a:p>
            <a:pPr algn="just"/>
            <a:r>
              <a:rPr lang="pt-BR" sz="2000" b="1" dirty="0" smtClean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§ </a:t>
            </a:r>
            <a:r>
              <a:rPr lang="pt-BR" sz="2000" b="1" dirty="0">
                <a:solidFill>
                  <a:srgbClr val="002D62"/>
                </a:solidFill>
                <a:latin typeface="Poppins"/>
                <a:ea typeface="Poppins"/>
                <a:cs typeface="Poppins"/>
              </a:rPr>
              <a:t>5º Nas contratações de obras e serviços de engenharia, será exigida garantia adicional do licitante vencedor cuja proposta for inferior a 85% (oitenta e cinco por cento) do valor orçado pela Administração, equivalente à diferença entre este último e o valor da proposta, sem prejuízo das demais garantias exigíveis de acordo com esta Lei.</a:t>
            </a:r>
          </a:p>
        </p:txBody>
      </p:sp>
    </p:spTree>
    <p:extLst>
      <p:ext uri="{BB962C8B-B14F-4D97-AF65-F5344CB8AC3E}">
        <p14:creationId xmlns:p14="http://schemas.microsoft.com/office/powerpoint/2010/main" val="1285455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3650" y="1976437"/>
            <a:ext cx="526732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0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Garantia Técnica (Pós-Obra)</a:t>
            </a:r>
            <a:endParaRPr/>
          </a:p>
        </p:txBody>
      </p:sp>
      <p:sp>
        <p:nvSpPr>
          <p:cNvPr id="336" name="Google Shape;336;p30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0"/>
          <p:cNvSpPr txBox="1"/>
          <p:nvPr/>
        </p:nvSpPr>
        <p:spPr>
          <a:xfrm>
            <a:off x="571500" y="1966912"/>
            <a:ext cx="55506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Cobertura</a:t>
            </a:r>
            <a:r>
              <a:rPr lang="en-US" sz="20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Defeitos</a:t>
            </a:r>
            <a:endParaRPr sz="2000" dirty="0"/>
          </a:p>
        </p:txBody>
      </p:sp>
      <p:sp>
        <p:nvSpPr>
          <p:cNvPr id="338" name="Google Shape;338;p30"/>
          <p:cNvSpPr txBox="1"/>
          <p:nvPr/>
        </p:nvSpPr>
        <p:spPr>
          <a:xfrm>
            <a:off x="571500" y="2414587"/>
            <a:ext cx="528637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contratual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pode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mantida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cobrir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vícios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ocultos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defeitos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execução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após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entrega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objeto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  <p:sp>
        <p:nvSpPr>
          <p:cNvPr id="340" name="Google Shape;340;p30"/>
          <p:cNvSpPr txBox="1"/>
          <p:nvPr/>
        </p:nvSpPr>
        <p:spPr>
          <a:xfrm>
            <a:off x="571500" y="3939480"/>
            <a:ext cx="528637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Geralmente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vinculada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"Manual do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Usuário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";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Cobre</a:t>
            </a:r>
            <a:r>
              <a:rPr lang="en-US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assistência</a:t>
            </a:r>
            <a:r>
              <a:rPr lang="en-US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técnica</a:t>
            </a:r>
            <a:r>
              <a:rPr lang="en-US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Diferencia-se da responsabilidade decenal do 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construtor.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4046532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1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Retenção de Garantia Técnica</a:t>
            </a:r>
            <a:endParaRPr/>
          </a:p>
        </p:txBody>
      </p:sp>
      <p:sp>
        <p:nvSpPr>
          <p:cNvPr id="351" name="Google Shape;351;p31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1"/>
          <p:cNvSpPr txBox="1"/>
          <p:nvPr/>
        </p:nvSpPr>
        <p:spPr>
          <a:xfrm>
            <a:off x="571500" y="2782223"/>
            <a:ext cx="11049000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edital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pode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prever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que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uma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parcela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execução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uma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nova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específica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)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seja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mantida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12, 24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mais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meses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após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recebimento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definitivo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assegurar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funcionamento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6065240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3175" y="2005114"/>
            <a:ext cx="5479257" cy="415002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2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Renovação e Atualização</a:t>
            </a:r>
            <a:endParaRPr/>
          </a:p>
        </p:txBody>
      </p:sp>
      <p:sp>
        <p:nvSpPr>
          <p:cNvPr id="361" name="Google Shape;361;p32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2"/>
          <p:cNvSpPr txBox="1"/>
          <p:nvPr/>
        </p:nvSpPr>
        <p:spPr>
          <a:xfrm>
            <a:off x="571500" y="1966912"/>
            <a:ext cx="55506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 err="1" smtClean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Prorrogações</a:t>
            </a:r>
            <a:r>
              <a:rPr lang="en-US" sz="2200" b="1" i="0" u="none" strike="noStrike" cap="none" dirty="0" smtClean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e </a:t>
            </a: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Aditivos</a:t>
            </a:r>
            <a:endParaRPr sz="2200" dirty="0"/>
          </a:p>
        </p:txBody>
      </p:sp>
      <p:sp>
        <p:nvSpPr>
          <p:cNvPr id="363" name="Google Shape;363;p32"/>
          <p:cNvSpPr txBox="1"/>
          <p:nvPr/>
        </p:nvSpPr>
        <p:spPr>
          <a:xfrm>
            <a:off x="571500" y="2414587"/>
            <a:ext cx="555069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Sempre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que 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for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prorrogado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tiver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seu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valor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aumentado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renovada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complementada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proporcionalmente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  <p:sp>
        <p:nvSpPr>
          <p:cNvPr id="365" name="Google Shape;365;p32"/>
          <p:cNvSpPr txBox="1"/>
          <p:nvPr/>
        </p:nvSpPr>
        <p:spPr>
          <a:xfrm>
            <a:off x="523875" y="4012466"/>
            <a:ext cx="5598318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contratado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Fiscal deve alertar 30 dias antes do vencimento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 não renovação é falta grave passível de rescisão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9935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457325"/>
            <a:ext cx="11049000" cy="48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3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Prazo de Renovação</a:t>
            </a:r>
            <a:endParaRPr/>
          </a:p>
        </p:txBody>
      </p:sp>
      <p:sp>
        <p:nvSpPr>
          <p:cNvPr id="377" name="Google Shape;377;p33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3"/>
          <p:cNvSpPr txBox="1"/>
          <p:nvPr/>
        </p:nvSpPr>
        <p:spPr>
          <a:xfrm>
            <a:off x="857250" y="1781175"/>
            <a:ext cx="1100137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Regra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Prática</a:t>
            </a:r>
            <a:endParaRPr sz="2200" dirty="0"/>
          </a:p>
        </p:txBody>
      </p:sp>
      <p:sp>
        <p:nvSpPr>
          <p:cNvPr id="379" name="Google Shape;379;p33"/>
          <p:cNvSpPr txBox="1"/>
          <p:nvPr/>
        </p:nvSpPr>
        <p:spPr>
          <a:xfrm>
            <a:off x="857250" y="2286000"/>
            <a:ext cx="10477500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 ideal é que 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seja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renovada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até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10 </a:t>
            </a:r>
            <a:r>
              <a:rPr lang="en-US" sz="22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dias</a:t>
            </a:r>
            <a:r>
              <a:rPr lang="en-US" sz="22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úteis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antes do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vencimento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apólice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fiança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anterior.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Caso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contrário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Administração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pode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reter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pagamentos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como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forma de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caução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cautelar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9390091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48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3650" y="1976437"/>
            <a:ext cx="526732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4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Restituição (Art. 100)</a:t>
            </a:r>
            <a:endParaRPr/>
          </a:p>
        </p:txBody>
      </p:sp>
      <p:sp>
        <p:nvSpPr>
          <p:cNvPr id="388" name="Google Shape;388;p34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4"/>
          <p:cNvSpPr txBox="1"/>
          <p:nvPr/>
        </p:nvSpPr>
        <p:spPr>
          <a:xfrm>
            <a:off x="571500" y="1966912"/>
            <a:ext cx="55506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Condições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Devolução</a:t>
            </a:r>
            <a:endParaRPr sz="2200" dirty="0"/>
          </a:p>
        </p:txBody>
      </p:sp>
      <p:sp>
        <p:nvSpPr>
          <p:cNvPr id="390" name="Google Shape;390;p34"/>
          <p:cNvSpPr txBox="1"/>
          <p:nvPr/>
        </p:nvSpPr>
        <p:spPr>
          <a:xfrm>
            <a:off x="571500" y="2414587"/>
            <a:ext cx="528637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restituída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após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fiel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execução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recebimento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definitivo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objeto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  <p:sp>
        <p:nvSpPr>
          <p:cNvPr id="392" name="Google Shape;392;p34"/>
          <p:cNvSpPr txBox="1"/>
          <p:nvPr/>
        </p:nvSpPr>
        <p:spPr>
          <a:xfrm>
            <a:off x="571500" y="3970139"/>
            <a:ext cx="528637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Prazo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máximo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1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mês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após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recebimento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 ser atualizada monetariamente (se caução em dinheiro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);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Depende da ausência de multas 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pendentes.</a:t>
            </a: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322495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6396" y="946304"/>
            <a:ext cx="11401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Fundamentos Legais da Transparência Pública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58574" y="2045368"/>
            <a:ext cx="107696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CRFB -“Art. 1º [...] Parágrafo único. Todo o poder emana do povo, que o exerce por meio de representantes eleitos ou diretamente, nos termos desta Constituição”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Daí se extraem dois princípios: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republicano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que impõe um governo fundado em leis e não nos interesses egoísticos dos ocupantes da função pública ou de seus correligionários;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democrático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que confere ao povo a titularidade do poder cujo exercício é parcialmente relegado aos representantes.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Direito administrativo / Irene Patrícia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Nohara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–9. ed. –São Paulo: Atlas, 2019.</a:t>
            </a:r>
          </a:p>
        </p:txBody>
      </p:sp>
    </p:spTree>
    <p:extLst>
      <p:ext uri="{BB962C8B-B14F-4D97-AF65-F5344CB8AC3E}">
        <p14:creationId xmlns:p14="http://schemas.microsoft.com/office/powerpoint/2010/main" val="6473978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5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Deduções na Restituição</a:t>
            </a:r>
            <a:endParaRPr/>
          </a:p>
        </p:txBody>
      </p:sp>
      <p:sp>
        <p:nvSpPr>
          <p:cNvPr id="403" name="Google Shape;403;p35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5"/>
          <p:cNvSpPr txBox="1"/>
          <p:nvPr/>
        </p:nvSpPr>
        <p:spPr>
          <a:xfrm>
            <a:off x="609600" y="2224965"/>
            <a:ext cx="110490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Administração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pode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deduzir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valores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referentes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a:</a:t>
            </a:r>
            <a:endParaRPr sz="2200" dirty="0"/>
          </a:p>
        </p:txBody>
      </p:sp>
      <p:sp>
        <p:nvSpPr>
          <p:cNvPr id="405" name="Google Shape;405;p35"/>
          <p:cNvSpPr txBox="1"/>
          <p:nvPr/>
        </p:nvSpPr>
        <p:spPr>
          <a:xfrm>
            <a:off x="857250" y="3786187"/>
            <a:ext cx="9525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35"/>
          <p:cNvSpPr txBox="1"/>
          <p:nvPr/>
        </p:nvSpPr>
        <p:spPr>
          <a:xfrm>
            <a:off x="857250" y="3243143"/>
            <a:ext cx="106680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Multas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pagas</a:t>
            </a:r>
            <a:r>
              <a:rPr lang="en-US" sz="22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Danos </a:t>
            </a:r>
            <a:r>
              <a:rPr lang="pt-BR" sz="2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causados ao patrimônio público</a:t>
            </a:r>
            <a:r>
              <a:rPr lang="pt-BR" sz="22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Encargos trabalhistas e previdenciários não quitados (em contratos com dedicação exclusiva de mão de obra</a:t>
            </a:r>
            <a:r>
              <a:rPr lang="pt-BR" sz="22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).</a:t>
            </a:r>
            <a:endParaRPr sz="2200" dirty="0"/>
          </a:p>
        </p:txBody>
      </p:sp>
      <p:sp>
        <p:nvSpPr>
          <p:cNvPr id="407" name="Google Shape;407;p35"/>
          <p:cNvSpPr txBox="1"/>
          <p:nvPr/>
        </p:nvSpPr>
        <p:spPr>
          <a:xfrm>
            <a:off x="857250" y="4043362"/>
            <a:ext cx="9525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1571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691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3650" y="1976437"/>
            <a:ext cx="526732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6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Execução da Garantia (Trigger)</a:t>
            </a:r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6"/>
          <p:cNvSpPr txBox="1"/>
          <p:nvPr/>
        </p:nvSpPr>
        <p:spPr>
          <a:xfrm>
            <a:off x="571500" y="1966912"/>
            <a:ext cx="55506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O </a:t>
            </a: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Gatilho</a:t>
            </a:r>
            <a:r>
              <a:rPr lang="en-US" sz="2200" b="1" i="0" u="none" strike="noStrike" cap="none" dirty="0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00" b="1" i="0" u="none" strike="noStrike" cap="none" dirty="0" err="1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Administrativo</a:t>
            </a:r>
            <a:endParaRPr sz="2200" dirty="0"/>
          </a:p>
        </p:txBody>
      </p:sp>
      <p:sp>
        <p:nvSpPr>
          <p:cNvPr id="421" name="Google Shape;421;p36"/>
          <p:cNvSpPr txBox="1"/>
          <p:nvPr/>
        </p:nvSpPr>
        <p:spPr>
          <a:xfrm>
            <a:off x="571500" y="2414587"/>
            <a:ext cx="528637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execução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ocorre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quando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contratado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descumpre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suas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obrigações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não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quita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as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sanções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aplicadas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/>
          </a:p>
        </p:txBody>
      </p:sp>
      <p:sp>
        <p:nvSpPr>
          <p:cNvPr id="423" name="Google Shape;423;p36"/>
          <p:cNvSpPr txBox="1"/>
          <p:nvPr/>
        </p:nvSpPr>
        <p:spPr>
          <a:xfrm>
            <a:off x="368774" y="3930253"/>
            <a:ext cx="539385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Exige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processo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administrativo</a:t>
            </a:r>
            <a:r>
              <a:rPr lang="en-US" sz="20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com </a:t>
            </a:r>
            <a:r>
              <a:rPr lang="en-US" sz="20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contraditório</a:t>
            </a:r>
            <a:r>
              <a:rPr lang="en-US" sz="20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Notificação à Seguradora ou ao Banco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Pagamento da indenização à Administração</a:t>
            </a:r>
            <a:r>
              <a:rPr lang="pt-BR" sz="20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62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7"/>
          <p:cNvSpPr txBox="1"/>
          <p:nvPr/>
        </p:nvSpPr>
        <p:spPr>
          <a:xfrm>
            <a:off x="762000" y="571500"/>
            <a:ext cx="114014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2D62"/>
                </a:solidFill>
                <a:latin typeface="Poppins"/>
                <a:ea typeface="Poppins"/>
                <a:cs typeface="Poppins"/>
                <a:sym typeface="Poppins"/>
              </a:rPr>
              <a:t>Uso dos Recursos</a:t>
            </a:r>
            <a:endParaRPr/>
          </a:p>
        </p:txBody>
      </p:sp>
      <p:sp>
        <p:nvSpPr>
          <p:cNvPr id="434" name="Google Shape;434;p37"/>
          <p:cNvSpPr/>
          <p:nvPr/>
        </p:nvSpPr>
        <p:spPr>
          <a:xfrm>
            <a:off x="571500" y="571500"/>
            <a:ext cx="76200" cy="60007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7"/>
          <p:cNvSpPr txBox="1"/>
          <p:nvPr/>
        </p:nvSpPr>
        <p:spPr>
          <a:xfrm>
            <a:off x="647700" y="2522774"/>
            <a:ext cx="110490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valores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obtidos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com 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execução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garantia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devem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revertidos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para:</a:t>
            </a:r>
            <a:endParaRPr sz="2200" dirty="0"/>
          </a:p>
        </p:txBody>
      </p:sp>
      <p:sp>
        <p:nvSpPr>
          <p:cNvPr id="437" name="Google Shape;437;p37"/>
          <p:cNvSpPr txBox="1"/>
          <p:nvPr/>
        </p:nvSpPr>
        <p:spPr>
          <a:xfrm>
            <a:off x="952500" y="3786187"/>
            <a:ext cx="10668000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35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Ressarcimento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prejuízos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diretos</a:t>
            </a:r>
            <a:r>
              <a:rPr lang="en-US" sz="22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22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indiretos</a:t>
            </a:r>
            <a:r>
              <a:rPr lang="en-US" sz="2200" b="0" i="0" u="none" strike="noStrike" cap="none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Pagamento</a:t>
            </a:r>
            <a:r>
              <a:rPr lang="en-US" sz="2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2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multas</a:t>
            </a:r>
            <a:r>
              <a:rPr lang="en-US" sz="2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contratuais</a:t>
            </a:r>
            <a:r>
              <a:rPr lang="en-US" sz="22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2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Custos de nova licitação (se houver rescisão</a:t>
            </a:r>
            <a:r>
              <a:rPr lang="pt-BR" sz="2200" dirty="0" smtClean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).</a:t>
            </a:r>
            <a:endParaRPr lang="pt-BR" sz="2200" dirty="0" smtClean="0"/>
          </a:p>
        </p:txBody>
      </p:sp>
    </p:spTree>
    <p:extLst>
      <p:ext uri="{BB962C8B-B14F-4D97-AF65-F5344CB8AC3E}">
        <p14:creationId xmlns:p14="http://schemas.microsoft.com/office/powerpoint/2010/main" val="31486611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6995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7889" y="3379258"/>
            <a:ext cx="8836378" cy="1325563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971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00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77856" y="603404"/>
            <a:ext cx="11401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Todo Poder Emana do Povo...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F012054-1E12-4F86-4CC2-6D8554D00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7" y="1654190"/>
            <a:ext cx="10852144" cy="47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34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77856" y="603404"/>
            <a:ext cx="114017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Accountability</a:t>
            </a:r>
            <a:endParaRPr kumimoji="0" lang="pt-BR" sz="4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6CB60FB8-E822-E93B-7FBE-2D86F3BC0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6" y="1467816"/>
            <a:ext cx="10775944" cy="9431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3200" dirty="0"/>
              <a:t>Palavra sem correspondente exato na língua portuguesa, mas que se aproxima ao termo de “RESPONSABILIZAÇÃO”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13729DE-1146-19F2-DAD0-C83599E8A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61" y="2768758"/>
            <a:ext cx="5724939" cy="408924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1A9AE9D-8E20-35AA-9765-532AAC65516E}"/>
              </a:ext>
            </a:extLst>
          </p:cNvPr>
          <p:cNvSpPr txBox="1"/>
          <p:nvPr/>
        </p:nvSpPr>
        <p:spPr>
          <a:xfrm>
            <a:off x="577856" y="2850582"/>
            <a:ext cx="5700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Representa o binômio: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Responsabilidade de agir de maneira correta, e;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Prestar conta à sociedade pelos resultados atingidos.</a:t>
            </a:r>
          </a:p>
        </p:txBody>
      </p:sp>
    </p:spTree>
    <p:extLst>
      <p:ext uri="{BB962C8B-B14F-4D97-AF65-F5344CB8AC3E}">
        <p14:creationId xmlns:p14="http://schemas.microsoft.com/office/powerpoint/2010/main" val="16923784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14312</TotalTime>
  <Words>3659</Words>
  <Application>Microsoft Office PowerPoint</Application>
  <PresentationFormat>Widescreen</PresentationFormat>
  <Paragraphs>375</Paragraphs>
  <Slides>75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75</vt:i4>
      </vt:variant>
    </vt:vector>
  </HeadingPairs>
  <TitlesOfParts>
    <vt:vector size="85" baseType="lpstr">
      <vt:lpstr>Arial</vt:lpstr>
      <vt:lpstr>Calibri</vt:lpstr>
      <vt:lpstr>Calibri Light</vt:lpstr>
      <vt:lpstr>DM Sans</vt:lpstr>
      <vt:lpstr>Lato</vt:lpstr>
      <vt:lpstr>Merriweather</vt:lpstr>
      <vt:lpstr>Poppins</vt:lpstr>
      <vt:lpstr>Times New Roman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Evolução da governança no Brasil</vt:lpstr>
      <vt:lpstr>O que é governança?</vt:lpstr>
      <vt:lpstr>LEI 14.133/2021 NOVA LEI DE LICITAÇÕES E CONTRATOS</vt:lpstr>
      <vt:lpstr>GOVERNANÇA NA CONSTITUIÇÃO? EMENDA CONSTITUCIONAL Nº 109, DE 2021</vt:lpstr>
      <vt:lpstr>Acórdão TCE/PR n. 894/2022 - Pleno</vt:lpstr>
      <vt:lpstr>Acórdão TCE/PR n. 894/2022 - Pleno</vt:lpstr>
      <vt:lpstr>Acórdão TCE/PR n. 894/2022 - Pleno</vt:lpstr>
      <vt:lpstr>TCE-PR orienta Unioeste a aprimorar seus procedimentos de compras e contratações</vt:lpstr>
      <vt:lpstr>Onze órgãos estaduais do Paraná recebem recomendações para aprimorar governança</vt:lpstr>
      <vt:lpstr>TCE avalia riscos da execução de R$ 1,39 bilhão em 63 obras públicas no estado</vt:lpstr>
      <vt:lpstr>Apresentação do PowerPoint</vt:lpstr>
      <vt:lpstr>TCE avalia riscos da execução de R$ 1,39 bilhão em 63 obras públicas no estado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6 Seguro Garantia</vt:lpstr>
      <vt:lpstr>Seguro-Garantia</vt:lpstr>
      <vt:lpstr>Seguro-Garantia</vt:lpstr>
      <vt:lpstr>Objetivo do Seguro Garantia</vt:lpstr>
      <vt:lpstr> O seguro garantia do artigo 97 não se confunde com a garantia exigida prevista no artigo 58 da lei 14.133/21</vt:lpstr>
      <vt:lpstr>Apresentação do PowerPoint</vt:lpstr>
      <vt:lpstr>Apresentação do PowerPoint</vt:lpstr>
      <vt:lpstr>Apresentação do PowerPoint</vt:lpstr>
      <vt:lpstr>Apresentação do PowerPoint</vt:lpstr>
      <vt:lpstr>Percentual mínimo Seguro Garantia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Seguradora assumindo a execução.</vt:lpstr>
      <vt:lpstr>Seguradora assumindo a execução.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Usuario</cp:lastModifiedBy>
  <cp:revision>448</cp:revision>
  <cp:lastPrinted>2023-01-12T11:17:06Z</cp:lastPrinted>
  <dcterms:created xsi:type="dcterms:W3CDTF">2021-01-15T17:03:51Z</dcterms:created>
  <dcterms:modified xsi:type="dcterms:W3CDTF">2026-05-12T02:14:42Z</dcterms:modified>
</cp:coreProperties>
</file>